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93" r:id="rId1"/>
  </p:sldMasterIdLst>
  <p:notesMasterIdLst>
    <p:notesMasterId r:id="rId20"/>
  </p:notesMasterIdLst>
  <p:handoutMasterIdLst>
    <p:handoutMasterId r:id="rId21"/>
  </p:handoutMasterIdLst>
  <p:sldIdLst>
    <p:sldId id="256" r:id="rId2"/>
    <p:sldId id="275" r:id="rId3"/>
    <p:sldId id="258" r:id="rId4"/>
    <p:sldId id="276" r:id="rId5"/>
    <p:sldId id="284" r:id="rId6"/>
    <p:sldId id="285" r:id="rId7"/>
    <p:sldId id="286" r:id="rId8"/>
    <p:sldId id="281" r:id="rId9"/>
    <p:sldId id="290" r:id="rId10"/>
    <p:sldId id="289" r:id="rId11"/>
    <p:sldId id="280" r:id="rId12"/>
    <p:sldId id="282" r:id="rId13"/>
    <p:sldId id="288" r:id="rId14"/>
    <p:sldId id="287" r:id="rId15"/>
    <p:sldId id="291" r:id="rId16"/>
    <p:sldId id="283" r:id="rId17"/>
    <p:sldId id="274" r:id="rId18"/>
    <p:sldId id="292" r:id="rId19"/>
  </p:sldIdLst>
  <p:sldSz cx="12192000" cy="6858000"/>
  <p:notesSz cx="7086600" cy="93726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2E58"/>
    <a:srgbClr val="6D809C"/>
    <a:srgbClr val="2B1ED9"/>
    <a:srgbClr val="097EFF"/>
    <a:srgbClr val="1431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173" autoAdjust="0"/>
    <p:restoredTop sz="94660"/>
  </p:normalViewPr>
  <p:slideViewPr>
    <p:cSldViewPr snapToGrid="0">
      <p:cViewPr>
        <p:scale>
          <a:sx n="100" d="100"/>
          <a:sy n="100" d="100"/>
        </p:scale>
        <p:origin x="3228" y="1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2F0B918-376E-4105-B361-7BF06E24238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0860" cy="470258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A0FC0-E5C5-4ECA-AE41-A1C80024C08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014100" y="0"/>
            <a:ext cx="3070860" cy="470258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r">
              <a:defRPr sz="1200"/>
            </a:lvl1pPr>
          </a:lstStyle>
          <a:p>
            <a:fld id="{A9BF09A8-FEB6-404F-A39A-42D9C903A5A8}" type="datetimeFigureOut">
              <a:rPr lang="en-US" smtClean="0"/>
              <a:t>11/19/2020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4869AD-D078-41D0-BE7C-03FE14184FC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902344"/>
            <a:ext cx="3070860" cy="470257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51F9B3-3427-4FA0-922F-0C48972530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014100" y="8902344"/>
            <a:ext cx="3070860" cy="470257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r">
              <a:defRPr sz="1200"/>
            </a:lvl1pPr>
          </a:lstStyle>
          <a:p>
            <a:fld id="{961A5F0B-BA2E-44C2-9232-2095FC3540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32144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1.jpg>
</file>

<file path=ppt/media/image12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4.png>
</file>

<file path=ppt/media/image5.png>
</file>

<file path=ppt/media/image6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0860" cy="470258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14100" y="0"/>
            <a:ext cx="3070860" cy="470258"/>
          </a:xfrm>
          <a:prstGeom prst="rect">
            <a:avLst/>
          </a:prstGeom>
        </p:spPr>
        <p:txBody>
          <a:bodyPr vert="horz" lIns="94046" tIns="47023" rIns="94046" bIns="47023" rtlCol="0"/>
          <a:lstStyle>
            <a:lvl1pPr algn="r">
              <a:defRPr sz="1200"/>
            </a:lvl1pPr>
          </a:lstStyle>
          <a:p>
            <a:fld id="{882137A5-A12C-47EE-B8E7-AFDAFD1170D2}" type="datetimeFigureOut">
              <a:rPr lang="en-US" smtClean="0"/>
              <a:t>11/19/2020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30250" y="1171575"/>
            <a:ext cx="5626100" cy="31638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046" tIns="47023" rIns="94046" bIns="4702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8660" y="4510564"/>
            <a:ext cx="5669280" cy="3690461"/>
          </a:xfrm>
          <a:prstGeom prst="rect">
            <a:avLst/>
          </a:prstGeom>
        </p:spPr>
        <p:txBody>
          <a:bodyPr vert="horz" lIns="94046" tIns="47023" rIns="94046" bIns="4702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02344"/>
            <a:ext cx="3070860" cy="470257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14100" y="8902344"/>
            <a:ext cx="3070860" cy="470257"/>
          </a:xfrm>
          <a:prstGeom prst="rect">
            <a:avLst/>
          </a:prstGeom>
        </p:spPr>
        <p:txBody>
          <a:bodyPr vert="horz" lIns="94046" tIns="47023" rIns="94046" bIns="47023" rtlCol="0" anchor="b"/>
          <a:lstStyle>
            <a:lvl1pPr algn="r">
              <a:defRPr sz="1200"/>
            </a:lvl1pPr>
          </a:lstStyle>
          <a:p>
            <a:fld id="{FC4A3B34-8B22-4AA6-AF3B-2BC727028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01748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emf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emf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emf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emf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Evan Savaria, 10/01/2020, The Age of Algorithms, Clifford Lynch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7B843-236F-4701-AAA1-881D99B3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288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Evan Savaria, 10/01/2020, The Age of Algorithms, Clifford Lynch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7B843-236F-4701-AAA1-881D99B3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552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Evan Savaria, 10/01/2020, The Age of Algorithms, Clifford Lynch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7B843-236F-4701-AAA1-881D99B3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0177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esenta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08D4177-4657-1A4E-A921-DE8A62DA01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9CD6553-ECE3-40CA-B942-299F8AE1563A}"/>
              </a:ext>
            </a:extLst>
          </p:cNvPr>
          <p:cNvSpPr/>
          <p:nvPr userDrawn="1"/>
        </p:nvSpPr>
        <p:spPr>
          <a:xfrm>
            <a:off x="0" y="5487686"/>
            <a:ext cx="12188952" cy="137288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7374874-739E-4FF2-A7F3-3773401359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" t="7018"/>
          <a:stretch/>
        </p:blipFill>
        <p:spPr>
          <a:xfrm>
            <a:off x="4754880" y="5487686"/>
            <a:ext cx="2687841" cy="12753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1FE68F1-7434-4606-8714-62B4CE9435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8322" t="4" b="-4"/>
          <a:stretch/>
        </p:blipFill>
        <p:spPr>
          <a:xfrm flipV="1">
            <a:off x="-3049" y="6151268"/>
            <a:ext cx="4645378" cy="457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5236E0C-4FEA-47A6-A298-3452F395A0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4" r="18322" b="-4"/>
          <a:stretch/>
        </p:blipFill>
        <p:spPr>
          <a:xfrm flipV="1">
            <a:off x="7543573" y="6156605"/>
            <a:ext cx="4645378" cy="45719"/>
          </a:xfrm>
          <a:prstGeom prst="rect">
            <a:avLst/>
          </a:prstGeom>
        </p:spPr>
      </p:pic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5B8387B4-4677-0648-895D-3D74086786E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43869" y="2645886"/>
            <a:ext cx="7901213" cy="631340"/>
          </a:xfrm>
        </p:spPr>
        <p:txBody>
          <a:bodyPr>
            <a:noAutofit/>
          </a:bodyPr>
          <a:lstStyle>
            <a:lvl1pPr marL="0" indent="0" algn="ctr">
              <a:buNone/>
              <a:defRPr sz="5400" b="0" baseline="0">
                <a:solidFill>
                  <a:srgbClr val="0E2E58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b="1" dirty="0"/>
              <a:t>Presentation Title</a:t>
            </a:r>
            <a:endParaRPr lang="en-US" dirty="0"/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CF0CE68A-E1C4-1145-A5AA-5D580F62FDC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70375" y="3429000"/>
            <a:ext cx="3679825" cy="657225"/>
          </a:xfrm>
        </p:spPr>
        <p:txBody>
          <a:bodyPr>
            <a:normAutofit/>
          </a:bodyPr>
          <a:lstStyle>
            <a:lvl1pPr marL="0" indent="0" algn="ctr">
              <a:buNone/>
              <a:defRPr sz="2400" i="1">
                <a:solidFill>
                  <a:srgbClr val="0E2E58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THIS IS A SUBHEAD</a:t>
            </a:r>
          </a:p>
        </p:txBody>
      </p:sp>
    </p:spTree>
    <p:extLst>
      <p:ext uri="{BB962C8B-B14F-4D97-AF65-F5344CB8AC3E}">
        <p14:creationId xmlns:p14="http://schemas.microsoft.com/office/powerpoint/2010/main" val="41424573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resenta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A804A0-1676-3C49-A32B-21DA7EDE2A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6B68A9A-A833-4ACB-8D44-8D5319773A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43869" y="2645886"/>
            <a:ext cx="7901213" cy="631340"/>
          </a:xfrm>
        </p:spPr>
        <p:txBody>
          <a:bodyPr>
            <a:noAutofit/>
          </a:bodyPr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b="1" dirty="0"/>
              <a:t>Presentation Title</a:t>
            </a:r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6CFF2D0E-777B-4CB9-8108-B84D955D3B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70375" y="3429000"/>
            <a:ext cx="3679825" cy="657225"/>
          </a:xfrm>
        </p:spPr>
        <p:txBody>
          <a:bodyPr>
            <a:normAutofit/>
          </a:bodyPr>
          <a:lstStyle>
            <a:lvl1pPr marL="0" indent="0" algn="ctr">
              <a:buNone/>
              <a:defRPr sz="2400" i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THIS IS A SUBHEAD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5BFD18A-AB7C-7747-B042-1E242B375525}"/>
              </a:ext>
            </a:extLst>
          </p:cNvPr>
          <p:cNvSpPr/>
          <p:nvPr userDrawn="1"/>
        </p:nvSpPr>
        <p:spPr>
          <a:xfrm>
            <a:off x="0" y="5487686"/>
            <a:ext cx="12188952" cy="137288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0378F33-5C8E-1B45-9834-51B30ABEF62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" t="7018"/>
          <a:stretch/>
        </p:blipFill>
        <p:spPr>
          <a:xfrm>
            <a:off x="4754880" y="5487686"/>
            <a:ext cx="2687841" cy="127534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68ADCF7-5AF4-5049-A4F2-C6D139C5AD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8322" t="4" b="-4"/>
          <a:stretch/>
        </p:blipFill>
        <p:spPr>
          <a:xfrm flipV="1">
            <a:off x="-3049" y="6151268"/>
            <a:ext cx="4645378" cy="4571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139B684-7C63-8E49-8395-17F2996662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4" r="18322" b="-4"/>
          <a:stretch/>
        </p:blipFill>
        <p:spPr>
          <a:xfrm flipV="1">
            <a:off x="7543573" y="6156605"/>
            <a:ext cx="4645378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44880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esenta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E88F3A-8881-404D-8783-B2D37DD6152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6110488D-957F-3C40-A68F-29D340A6D0E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43869" y="2645886"/>
            <a:ext cx="7901213" cy="631340"/>
          </a:xfrm>
        </p:spPr>
        <p:txBody>
          <a:bodyPr>
            <a:noAutofit/>
          </a:bodyPr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b="1" dirty="0"/>
              <a:t>Presentation Title</a:t>
            </a:r>
            <a:endParaRPr lang="en-US" dirty="0"/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D8D57A0F-CAC3-FF47-B294-FF707EA526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70375" y="3429000"/>
            <a:ext cx="3679825" cy="657225"/>
          </a:xfrm>
        </p:spPr>
        <p:txBody>
          <a:bodyPr>
            <a:normAutofit/>
          </a:bodyPr>
          <a:lstStyle>
            <a:lvl1pPr marL="0" indent="0" algn="ctr">
              <a:buNone/>
              <a:defRPr sz="2400" i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THIS IS A SUBHEAD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00A70C-CBD7-1343-BB9B-44C68B67DC10}"/>
              </a:ext>
            </a:extLst>
          </p:cNvPr>
          <p:cNvSpPr/>
          <p:nvPr userDrawn="1"/>
        </p:nvSpPr>
        <p:spPr>
          <a:xfrm>
            <a:off x="0" y="5487686"/>
            <a:ext cx="12188952" cy="137288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F2BA6E0-D7B7-D746-BA8F-1E670485562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" t="7018"/>
          <a:stretch/>
        </p:blipFill>
        <p:spPr>
          <a:xfrm>
            <a:off x="4754880" y="5487686"/>
            <a:ext cx="2687841" cy="127534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57588E0-9743-054F-846C-0338D0DEA7C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8322" t="4" b="-4"/>
          <a:stretch/>
        </p:blipFill>
        <p:spPr>
          <a:xfrm flipV="1">
            <a:off x="-3049" y="6151268"/>
            <a:ext cx="4645378" cy="4571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F6B1041-6D2E-EA4F-BD6D-34F8477A993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4" r="18322" b="-4"/>
          <a:stretch/>
        </p:blipFill>
        <p:spPr>
          <a:xfrm flipV="1">
            <a:off x="7543573" y="6156605"/>
            <a:ext cx="4645378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486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esenta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91E593FC-EA0C-B941-9D02-8466B11A04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1" cy="6858000"/>
          </a:xfrm>
          <a:prstGeom prst="rect">
            <a:avLst/>
          </a:prstGeom>
        </p:spPr>
      </p:pic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9C52A903-1CF1-054F-9EA8-6D86F4549A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43869" y="2645886"/>
            <a:ext cx="7901213" cy="631340"/>
          </a:xfrm>
        </p:spPr>
        <p:txBody>
          <a:bodyPr>
            <a:noAutofit/>
          </a:bodyPr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b="1" dirty="0"/>
              <a:t>Presentation Title</a:t>
            </a:r>
            <a:endParaRPr lang="en-US" dirty="0"/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DB7A47C6-47CB-4646-AD8D-980AA62DD6D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270375" y="3429000"/>
            <a:ext cx="3679825" cy="657225"/>
          </a:xfrm>
        </p:spPr>
        <p:txBody>
          <a:bodyPr>
            <a:normAutofit/>
          </a:bodyPr>
          <a:lstStyle>
            <a:lvl1pPr marL="0" indent="0" algn="ctr">
              <a:buNone/>
              <a:defRPr sz="2400" i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THIS IS A SUBHEAD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816B1F-7E47-FA48-A154-6BEA3394FF27}"/>
              </a:ext>
            </a:extLst>
          </p:cNvPr>
          <p:cNvSpPr/>
          <p:nvPr userDrawn="1"/>
        </p:nvSpPr>
        <p:spPr>
          <a:xfrm>
            <a:off x="0" y="5487686"/>
            <a:ext cx="12188952" cy="137288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150FC3C-BF9A-6248-8C0F-CE9899303D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" t="7018"/>
          <a:stretch/>
        </p:blipFill>
        <p:spPr>
          <a:xfrm>
            <a:off x="4754880" y="5487686"/>
            <a:ext cx="2687841" cy="127534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5E8909F-C26F-8A4B-8139-AB1B3B6A26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8322" t="4" b="-4"/>
          <a:stretch/>
        </p:blipFill>
        <p:spPr>
          <a:xfrm flipV="1">
            <a:off x="-3049" y="6151268"/>
            <a:ext cx="4645378" cy="4571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A89E7F4-00BA-9341-87A1-CA4C83095E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4" r="18322" b="-4"/>
          <a:stretch/>
        </p:blipFill>
        <p:spPr>
          <a:xfrm flipV="1">
            <a:off x="7543573" y="6156605"/>
            <a:ext cx="4645378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5450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81BF5BC-39BD-41B4-95A9-2DFBCC62850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999921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18000C-2412-4415-B270-AF828BE834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V="1">
            <a:off x="7593238" y="6350793"/>
            <a:ext cx="5687469" cy="45719"/>
          </a:xfrm>
          <a:prstGeom prst="rect">
            <a:avLst/>
          </a:prstGeom>
        </p:spPr>
      </p:pic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FFF6138-AA80-408C-BCB6-50A66DB3A5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75250" y="693738"/>
            <a:ext cx="5261723" cy="877887"/>
          </a:xfrm>
        </p:spPr>
        <p:txBody>
          <a:bodyPr>
            <a:normAutofit/>
          </a:bodyPr>
          <a:lstStyle>
            <a:lvl1pPr marL="0" indent="0">
              <a:buNone/>
              <a:defRPr sz="3600" b="1">
                <a:solidFill>
                  <a:srgbClr val="143157"/>
                </a:solidFill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6D9D0E8-27B5-4484-A3CB-83AE97E273E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75250" y="1997075"/>
            <a:ext cx="5261723" cy="501650"/>
          </a:xfrm>
        </p:spPr>
        <p:txBody>
          <a:bodyPr>
            <a:normAutofit/>
          </a:bodyPr>
          <a:lstStyle>
            <a:lvl1pPr marL="0" indent="0">
              <a:buNone/>
              <a:defRPr sz="1800" i="1">
                <a:solidFill>
                  <a:srgbClr val="143157"/>
                </a:solidFill>
              </a:defRPr>
            </a:lvl1pPr>
          </a:lstStyle>
          <a:p>
            <a:pPr lvl="0"/>
            <a:r>
              <a:rPr lang="en-US" dirty="0"/>
              <a:t>THIS IS A SUBHEAD</a:t>
            </a:r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B8FB795E-A8B3-417B-81D1-D864B27AABF1}"/>
              </a:ext>
            </a:extLst>
          </p:cNvPr>
          <p:cNvSpPr/>
          <p:nvPr userDrawn="1"/>
        </p:nvSpPr>
        <p:spPr>
          <a:xfrm rot="10800000">
            <a:off x="3869307" y="-1"/>
            <a:ext cx="1130613" cy="1126108"/>
          </a:xfrm>
          <a:prstGeom prst="rtTriangle">
            <a:avLst/>
          </a:prstGeom>
          <a:solidFill>
            <a:schemeClr val="bg1">
              <a:alpha val="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E25A28D-557A-D14C-9A30-91011800264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1493" y="5623263"/>
            <a:ext cx="2430172" cy="1234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0844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ED1898D-4C12-4A66-B219-AE0A8BC5C1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57C2CD4-3AD5-4EC9-8A17-4D3550335D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60308" y="2513013"/>
            <a:ext cx="5495407" cy="915987"/>
          </a:xfrm>
        </p:spPr>
        <p:txBody>
          <a:bodyPr>
            <a:noAutofit/>
          </a:bodyPr>
          <a:lstStyle>
            <a:lvl1pPr marL="0" indent="0" algn="ctr">
              <a:buNone/>
              <a:defRPr sz="3600" b="1" baseline="0">
                <a:solidFill>
                  <a:srgbClr val="143157"/>
                </a:solidFill>
                <a:latin typeface="+mj-lt"/>
              </a:defRPr>
            </a:lvl1pPr>
          </a:lstStyle>
          <a:p>
            <a:pPr lvl="0"/>
            <a:r>
              <a:rPr lang="en-US" b="1" dirty="0"/>
              <a:t>Divider Title</a:t>
            </a:r>
            <a:endParaRPr lang="en-US" dirty="0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D7831FD9-1DCF-43D0-9835-41556B9E93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60308" y="3429000"/>
            <a:ext cx="5495407" cy="501650"/>
          </a:xfrm>
        </p:spPr>
        <p:txBody>
          <a:bodyPr>
            <a:normAutofit/>
          </a:bodyPr>
          <a:lstStyle>
            <a:lvl1pPr marL="0" indent="0" algn="ctr">
              <a:buNone/>
              <a:defRPr sz="1800" i="1">
                <a:solidFill>
                  <a:srgbClr val="143157"/>
                </a:solidFill>
              </a:defRPr>
            </a:lvl1pPr>
          </a:lstStyle>
          <a:p>
            <a:pPr lvl="0"/>
            <a:r>
              <a:rPr lang="en-US" dirty="0"/>
              <a:t>THIS IS A SUBHEAD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ED83F30-E740-A54E-AB8C-DAC05E73DE92}"/>
              </a:ext>
            </a:extLst>
          </p:cNvPr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8226" y="6336792"/>
            <a:ext cx="466344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8249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8440FF6-52C4-4F4C-8CF4-ADE48A05427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" y="0"/>
            <a:ext cx="12192000" cy="6858000"/>
          </a:xfrm>
          <a:prstGeom prst="rect">
            <a:avLst/>
          </a:prstGeom>
        </p:spPr>
      </p:pic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512BD534-D0E2-4C08-84FD-D4D3AC6738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95137" y="464013"/>
            <a:ext cx="4821202" cy="599034"/>
          </a:xfrm>
        </p:spPr>
        <p:txBody>
          <a:bodyPr>
            <a:normAutofit/>
          </a:bodyPr>
          <a:lstStyle>
            <a:lvl1pPr marL="0" indent="0">
              <a:buNone/>
              <a:defRPr sz="2800" b="1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Table of Contents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1609FBE-DC60-40E8-99FA-D691CFB6044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2738" y="1121827"/>
            <a:ext cx="1919208" cy="51059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666C245-639E-4C1F-9076-DE5568F480C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62014" y="1292225"/>
            <a:ext cx="4954326" cy="4594225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/>
              <a:t>Veniam</a:t>
            </a:r>
            <a:r>
              <a:rPr lang="en-US" dirty="0"/>
              <a:t> </a:t>
            </a:r>
            <a:r>
              <a:rPr lang="en-US" dirty="0" err="1"/>
              <a:t>offendit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cum, stet </a:t>
            </a:r>
            <a:r>
              <a:rPr lang="en-US" dirty="0" err="1"/>
              <a:t>omnesque</a:t>
            </a:r>
            <a:r>
              <a:rPr lang="en-US" dirty="0"/>
              <a:t> </a:t>
            </a:r>
            <a:r>
              <a:rPr lang="en-US" dirty="0" err="1"/>
              <a:t>forensibus</a:t>
            </a:r>
            <a:r>
              <a:rPr lang="en-US" dirty="0"/>
              <a:t> ex sed.</a:t>
            </a:r>
          </a:p>
          <a:p>
            <a:pPr lvl="1"/>
            <a:r>
              <a:rPr lang="en-US" dirty="0"/>
              <a:t>Ex </a:t>
            </a:r>
            <a:r>
              <a:rPr lang="en-US" dirty="0" err="1"/>
              <a:t>legere</a:t>
            </a:r>
            <a:r>
              <a:rPr lang="en-US" dirty="0"/>
              <a:t> </a:t>
            </a:r>
            <a:r>
              <a:rPr lang="en-US" dirty="0" err="1"/>
              <a:t>alternum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usu</a:t>
            </a:r>
            <a:r>
              <a:rPr lang="en-US" dirty="0"/>
              <a:t>, </a:t>
            </a:r>
            <a:r>
              <a:rPr lang="en-US" dirty="0" err="1"/>
              <a:t>nominavi</a:t>
            </a:r>
            <a:r>
              <a:rPr lang="en-US" dirty="0"/>
              <a:t> </a:t>
            </a:r>
            <a:r>
              <a:rPr lang="en-US" dirty="0" err="1"/>
              <a:t>princepes</a:t>
            </a:r>
            <a:r>
              <a:rPr lang="en-US" dirty="0"/>
              <a:t> cu sea.</a:t>
            </a:r>
          </a:p>
          <a:p>
            <a:pPr lvl="2"/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elaboratet</a:t>
            </a:r>
            <a:r>
              <a:rPr lang="en-US" dirty="0"/>
              <a:t> et pro, lorem option has id.</a:t>
            </a:r>
          </a:p>
          <a:p>
            <a:pPr lvl="3"/>
            <a:r>
              <a:rPr lang="en-US" dirty="0"/>
              <a:t>Sit in </a:t>
            </a:r>
            <a:r>
              <a:rPr lang="en-US" dirty="0" err="1"/>
              <a:t>movet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</a:t>
            </a:r>
            <a:r>
              <a:rPr lang="en-US" dirty="0" err="1"/>
              <a:t>mentitum</a:t>
            </a:r>
            <a:r>
              <a:rPr lang="en-US" dirty="0"/>
              <a:t>, cum in </a:t>
            </a:r>
            <a:r>
              <a:rPr lang="en-US" dirty="0" err="1"/>
              <a:t>unum</a:t>
            </a:r>
            <a:r>
              <a:rPr lang="en-US" dirty="0"/>
              <a:t> </a:t>
            </a:r>
            <a:r>
              <a:rPr lang="en-US" dirty="0" err="1"/>
              <a:t>indoctum</a:t>
            </a:r>
            <a:r>
              <a:rPr lang="en-US" dirty="0"/>
              <a:t> </a:t>
            </a:r>
            <a:r>
              <a:rPr lang="en-US" dirty="0" err="1"/>
              <a:t>urbanitas</a:t>
            </a:r>
            <a:r>
              <a:rPr lang="en-US" dirty="0"/>
              <a:t>, at sed </a:t>
            </a:r>
            <a:r>
              <a:rPr lang="en-US" dirty="0" err="1"/>
              <a:t>assum</a:t>
            </a:r>
            <a:r>
              <a:rPr lang="en-US" dirty="0"/>
              <a:t> </a:t>
            </a:r>
            <a:r>
              <a:rPr lang="en-US" dirty="0" err="1"/>
              <a:t>paulo</a:t>
            </a:r>
            <a:r>
              <a:rPr lang="en-US" dirty="0"/>
              <a:t> commune.</a:t>
            </a:r>
          </a:p>
          <a:p>
            <a:pPr lvl="4"/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cu sed, </a:t>
            </a:r>
            <a:r>
              <a:rPr lang="en-US" dirty="0" err="1"/>
              <a:t>suas</a:t>
            </a:r>
            <a:r>
              <a:rPr lang="en-US" dirty="0"/>
              <a:t> </a:t>
            </a:r>
            <a:r>
              <a:rPr lang="en-US" dirty="0" err="1"/>
              <a:t>docendi</a:t>
            </a:r>
            <a:r>
              <a:rPr lang="en-US" dirty="0"/>
              <a:t> </a:t>
            </a:r>
            <a:r>
              <a:rPr lang="en-US" dirty="0" err="1"/>
              <a:t>assueverit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per.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9EC991C-B24D-468E-A61E-17174036E8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65129" y="0"/>
            <a:ext cx="6087097" cy="6858000"/>
          </a:xfrm>
          <a:solidFill>
            <a:schemeClr val="bg1"/>
          </a:solidFill>
          <a:scene3d>
            <a:camera prst="orthographicFront">
              <a:rot lat="0" lon="0" rev="0"/>
            </a:camera>
            <a:lightRig rig="threePt" dir="t"/>
          </a:scene3d>
        </p:spPr>
        <p:txBody>
          <a:bodyPr/>
          <a:lstStyle>
            <a:lvl1pPr marL="0" indent="0" algn="r">
              <a:buNone/>
              <a:defRPr/>
            </a:lvl1pPr>
          </a:lstStyle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7D278B-5DFD-F74F-87F1-EE3A86762A90}"/>
              </a:ext>
            </a:extLst>
          </p:cNvPr>
          <p:cNvPicPr>
            <a:picLocks/>
          </p:cNvPicPr>
          <p:nvPr userDrawn="1"/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248226" y="6336792"/>
            <a:ext cx="466344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3540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Evan Savaria, 10/01/2020, The Age of Algorithms, Clifford Lynch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7B843-236F-4701-AAA1-881D99B3B2A2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58B6D6-77B5-4B4A-B233-B5BF6134069B}"/>
              </a:ext>
            </a:extLst>
          </p:cNvPr>
          <p:cNvPicPr>
            <a:picLocks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248226" y="6336792"/>
            <a:ext cx="466344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410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Evan Savaria, 10/01/2020, The Age of Algorithms, Clifford Lynch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7B843-236F-4701-AAA1-881D99B3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198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Evan Savaria, 10/01/2020, The Age of Algorithms, Clifford Lynch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7B843-236F-4701-AAA1-881D99B3B2A2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58B6D6-77B5-4B4A-B233-B5BF6134069B}"/>
              </a:ext>
            </a:extLst>
          </p:cNvPr>
          <p:cNvPicPr>
            <a:picLocks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248226" y="6336792"/>
            <a:ext cx="466344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5075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Evan Savaria, 10/01/2020, The Age of Algorithms, Clifford Lynch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7B843-236F-4701-AAA1-881D99B3B2A2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C3ACAB-13DB-B049-9E6E-DE62984E6546}"/>
              </a:ext>
            </a:extLst>
          </p:cNvPr>
          <p:cNvPicPr>
            <a:picLocks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248226" y="6336792"/>
            <a:ext cx="466344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7848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Evan Savaria, 10/01/2020, The Age of Algorithms, Clifford Lynch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7B843-236F-4701-AAA1-881D99B3B2A2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C3ACAB-13DB-B049-9E6E-DE62984E6546}"/>
              </a:ext>
            </a:extLst>
          </p:cNvPr>
          <p:cNvPicPr>
            <a:picLocks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248226" y="6336792"/>
            <a:ext cx="466344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80321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AD78793-F68F-4B38-90EB-C5A02593F8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117617"/>
            <a:ext cx="4951603" cy="51185"/>
          </a:xfrm>
          <a:prstGeom prst="rect">
            <a:avLst/>
          </a:prstGeom>
        </p:spPr>
      </p:pic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19062B98-6AB6-48E6-98CC-21BBBF93507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76316" y="458068"/>
            <a:ext cx="5261723" cy="877887"/>
          </a:xfrm>
        </p:spPr>
        <p:txBody>
          <a:bodyPr>
            <a:normAutofit/>
          </a:bodyPr>
          <a:lstStyle>
            <a:lvl1pPr marL="0" indent="0">
              <a:buNone/>
              <a:defRPr sz="2800" b="1" baseline="0">
                <a:solidFill>
                  <a:srgbClr val="143157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Text Page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6E336ADC-6677-4543-9B74-CDDC9268095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6316" y="1347444"/>
            <a:ext cx="8461095" cy="4594225"/>
          </a:xfrm>
        </p:spPr>
        <p:txBody>
          <a:bodyPr/>
          <a:lstStyle>
            <a:lvl1pPr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sz="160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sz="140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sz="14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err="1"/>
              <a:t>Veniam</a:t>
            </a:r>
            <a:r>
              <a:rPr lang="en-US" dirty="0"/>
              <a:t> </a:t>
            </a:r>
            <a:r>
              <a:rPr lang="en-US" dirty="0" err="1"/>
              <a:t>offendit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cum, stet </a:t>
            </a:r>
            <a:r>
              <a:rPr lang="en-US" dirty="0" err="1"/>
              <a:t>omnesque</a:t>
            </a:r>
            <a:r>
              <a:rPr lang="en-US" dirty="0"/>
              <a:t> </a:t>
            </a:r>
            <a:r>
              <a:rPr lang="en-US" dirty="0" err="1"/>
              <a:t>forensibus</a:t>
            </a:r>
            <a:r>
              <a:rPr lang="en-US" dirty="0"/>
              <a:t> ex sed.</a:t>
            </a:r>
          </a:p>
          <a:p>
            <a:pPr lvl="1"/>
            <a:r>
              <a:rPr lang="en-US" dirty="0"/>
              <a:t>Ex </a:t>
            </a:r>
            <a:r>
              <a:rPr lang="en-US" dirty="0" err="1"/>
              <a:t>legere</a:t>
            </a:r>
            <a:r>
              <a:rPr lang="en-US" dirty="0"/>
              <a:t> </a:t>
            </a:r>
            <a:r>
              <a:rPr lang="en-US" dirty="0" err="1"/>
              <a:t>alternum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usu</a:t>
            </a:r>
            <a:r>
              <a:rPr lang="en-US" dirty="0"/>
              <a:t>, </a:t>
            </a:r>
            <a:r>
              <a:rPr lang="en-US" dirty="0" err="1"/>
              <a:t>nominavi</a:t>
            </a:r>
            <a:r>
              <a:rPr lang="en-US" dirty="0"/>
              <a:t> </a:t>
            </a:r>
            <a:r>
              <a:rPr lang="en-US" dirty="0" err="1"/>
              <a:t>princepes</a:t>
            </a:r>
            <a:r>
              <a:rPr lang="en-US" dirty="0"/>
              <a:t> cu sea.</a:t>
            </a:r>
          </a:p>
          <a:p>
            <a:pPr lvl="2"/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elaboratet</a:t>
            </a:r>
            <a:r>
              <a:rPr lang="en-US" dirty="0"/>
              <a:t> et pro, lorem option has id.</a:t>
            </a:r>
          </a:p>
          <a:p>
            <a:pPr lvl="3"/>
            <a:r>
              <a:rPr lang="en-US" dirty="0"/>
              <a:t>Sit in </a:t>
            </a:r>
            <a:r>
              <a:rPr lang="en-US" dirty="0" err="1"/>
              <a:t>movet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</a:t>
            </a:r>
            <a:r>
              <a:rPr lang="en-US" dirty="0" err="1"/>
              <a:t>mentitum</a:t>
            </a:r>
            <a:r>
              <a:rPr lang="en-US" dirty="0"/>
              <a:t>, cum in </a:t>
            </a:r>
            <a:r>
              <a:rPr lang="en-US" dirty="0" err="1"/>
              <a:t>unum</a:t>
            </a:r>
            <a:r>
              <a:rPr lang="en-US" dirty="0"/>
              <a:t> </a:t>
            </a:r>
            <a:r>
              <a:rPr lang="en-US" dirty="0" err="1"/>
              <a:t>indoctum</a:t>
            </a:r>
            <a:r>
              <a:rPr lang="en-US" dirty="0"/>
              <a:t> </a:t>
            </a:r>
            <a:r>
              <a:rPr lang="en-US" dirty="0" err="1"/>
              <a:t>urbanitas</a:t>
            </a:r>
            <a:r>
              <a:rPr lang="en-US" dirty="0"/>
              <a:t>, at sed </a:t>
            </a:r>
            <a:r>
              <a:rPr lang="en-US" dirty="0" err="1"/>
              <a:t>assum</a:t>
            </a:r>
            <a:r>
              <a:rPr lang="en-US" dirty="0"/>
              <a:t> </a:t>
            </a:r>
            <a:r>
              <a:rPr lang="en-US" dirty="0" err="1"/>
              <a:t>paulo</a:t>
            </a:r>
            <a:r>
              <a:rPr lang="en-US" dirty="0"/>
              <a:t> commune.</a:t>
            </a:r>
          </a:p>
          <a:p>
            <a:pPr lvl="4"/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cu sed, </a:t>
            </a:r>
            <a:r>
              <a:rPr lang="en-US" dirty="0" err="1"/>
              <a:t>suas</a:t>
            </a:r>
            <a:r>
              <a:rPr lang="en-US" dirty="0"/>
              <a:t> </a:t>
            </a:r>
            <a:r>
              <a:rPr lang="en-US" dirty="0" err="1"/>
              <a:t>docendi</a:t>
            </a:r>
            <a:r>
              <a:rPr lang="en-US" dirty="0"/>
              <a:t> </a:t>
            </a:r>
            <a:r>
              <a:rPr lang="en-US" dirty="0" err="1"/>
              <a:t>assueverit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per.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7438A9-A84E-7B4E-B3CB-C46A7AF17F3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0679" y="6336792"/>
            <a:ext cx="463891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4562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ACCA2E5-982A-40DD-BF96-42DB250DD647}"/>
              </a:ext>
            </a:extLst>
          </p:cNvPr>
          <p:cNvSpPr/>
          <p:nvPr userDrawn="1"/>
        </p:nvSpPr>
        <p:spPr>
          <a:xfrm>
            <a:off x="8751094" y="3429000"/>
            <a:ext cx="3428999" cy="3428999"/>
          </a:xfrm>
          <a:prstGeom prst="rect">
            <a:avLst/>
          </a:prstGeom>
          <a:solidFill>
            <a:srgbClr val="143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  <a:ea typeface="Vitesse Light" charset="0"/>
              <a:cs typeface="Vitesse Light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19A93C-7889-4DB1-B44C-3AF7B9FEC5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798057" y="4546618"/>
            <a:ext cx="4951603" cy="51185"/>
          </a:xfrm>
          <a:prstGeom prst="rect">
            <a:avLst/>
          </a:prstGeom>
        </p:spPr>
      </p:pic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4CEB750A-4971-426D-BB42-199A2D49C0E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76228" y="3903566"/>
            <a:ext cx="5261723" cy="877887"/>
          </a:xfrm>
        </p:spPr>
        <p:txBody>
          <a:bodyPr>
            <a:normAutofit/>
          </a:bodyPr>
          <a:lstStyle>
            <a:lvl1pPr marL="0" indent="0">
              <a:buNone/>
              <a:defRPr sz="2800" b="1" baseline="0">
                <a:solidFill>
                  <a:srgbClr val="143157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Photo Page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0C4E94FF-0745-451B-99A7-2B7C53F34A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76228" y="4788273"/>
            <a:ext cx="6993115" cy="1395711"/>
          </a:xfrm>
        </p:spPr>
        <p:txBody>
          <a:bodyPr/>
          <a:lstStyle>
            <a:lvl1pPr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sz="160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sz="140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sz="14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err="1"/>
              <a:t>Veniam</a:t>
            </a:r>
            <a:r>
              <a:rPr lang="en-US" dirty="0"/>
              <a:t> </a:t>
            </a:r>
            <a:r>
              <a:rPr lang="en-US" dirty="0" err="1"/>
              <a:t>offendit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cum, stet </a:t>
            </a:r>
            <a:r>
              <a:rPr lang="en-US" dirty="0" err="1"/>
              <a:t>omnesque</a:t>
            </a:r>
            <a:r>
              <a:rPr lang="en-US" dirty="0"/>
              <a:t> </a:t>
            </a:r>
            <a:r>
              <a:rPr lang="en-US" dirty="0" err="1"/>
              <a:t>forensibus</a:t>
            </a:r>
            <a:r>
              <a:rPr lang="en-US" dirty="0"/>
              <a:t> ex sed.</a:t>
            </a:r>
          </a:p>
          <a:p>
            <a:pPr lvl="1"/>
            <a:r>
              <a:rPr lang="en-US" dirty="0"/>
              <a:t>Ex </a:t>
            </a:r>
            <a:r>
              <a:rPr lang="en-US" dirty="0" err="1"/>
              <a:t>legere</a:t>
            </a:r>
            <a:r>
              <a:rPr lang="en-US" dirty="0"/>
              <a:t> </a:t>
            </a:r>
            <a:r>
              <a:rPr lang="en-US" dirty="0" err="1"/>
              <a:t>alternum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usu</a:t>
            </a:r>
            <a:r>
              <a:rPr lang="en-US" dirty="0"/>
              <a:t>, </a:t>
            </a:r>
            <a:r>
              <a:rPr lang="en-US" dirty="0" err="1"/>
              <a:t>nominavi</a:t>
            </a:r>
            <a:r>
              <a:rPr lang="en-US" dirty="0"/>
              <a:t> </a:t>
            </a:r>
            <a:r>
              <a:rPr lang="en-US" dirty="0" err="1"/>
              <a:t>princepes</a:t>
            </a:r>
            <a:r>
              <a:rPr lang="en-US" dirty="0"/>
              <a:t> cu sea.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336DA81-F26E-4703-85DD-47E2FCA2D5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429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6847AB5-0DA1-4133-8650-16D999902B0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32888" y="4737099"/>
            <a:ext cx="2665412" cy="944735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Callout, caption, or other body copy here</a:t>
            </a:r>
          </a:p>
        </p:txBody>
      </p:sp>
      <p:grpSp>
        <p:nvGrpSpPr>
          <p:cNvPr id="17" name="Group 4">
            <a:extLst>
              <a:ext uri="{FF2B5EF4-FFF2-40B4-BE49-F238E27FC236}">
                <a16:creationId xmlns:a16="http://schemas.microsoft.com/office/drawing/2014/main" id="{D613D6A5-A435-4F7B-8F85-720BF57647A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 rot="16200000">
            <a:off x="7870826" y="3080446"/>
            <a:ext cx="1262063" cy="1262062"/>
            <a:chOff x="4966" y="1915"/>
            <a:chExt cx="795" cy="795"/>
          </a:xfrm>
        </p:grpSpPr>
        <p:sp>
          <p:nvSpPr>
            <p:cNvPr id="18" name="AutoShape 3">
              <a:extLst>
                <a:ext uri="{FF2B5EF4-FFF2-40B4-BE49-F238E27FC236}">
                  <a16:creationId xmlns:a16="http://schemas.microsoft.com/office/drawing/2014/main" id="{8FBA1E78-1695-452C-B470-22D3A9BF66CE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4966" y="1923"/>
              <a:ext cx="787" cy="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6968B465-C324-4646-AEE0-2931B30DC3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03" y="2551"/>
              <a:ext cx="158" cy="159"/>
            </a:xfrm>
            <a:custGeom>
              <a:avLst/>
              <a:gdLst>
                <a:gd name="T0" fmla="*/ 0 w 176"/>
                <a:gd name="T1" fmla="*/ 176 h 176"/>
                <a:gd name="T2" fmla="*/ 0 w 176"/>
                <a:gd name="T3" fmla="*/ 176 h 176"/>
                <a:gd name="T4" fmla="*/ 176 w 176"/>
                <a:gd name="T5" fmla="*/ 176 h 176"/>
                <a:gd name="T6" fmla="*/ 176 w 176"/>
                <a:gd name="T7" fmla="*/ 0 h 176"/>
                <a:gd name="T8" fmla="*/ 0 w 176"/>
                <a:gd name="T9" fmla="*/ 1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6" h="176">
                  <a:moveTo>
                    <a:pt x="0" y="176"/>
                  </a:moveTo>
                  <a:lnTo>
                    <a:pt x="0" y="176"/>
                  </a:lnTo>
                  <a:lnTo>
                    <a:pt x="176" y="176"/>
                  </a:lnTo>
                  <a:lnTo>
                    <a:pt x="176" y="0"/>
                  </a:lnTo>
                  <a:lnTo>
                    <a:pt x="0" y="176"/>
                  </a:lnTo>
                  <a:close/>
                </a:path>
              </a:pathLst>
            </a:custGeom>
            <a:solidFill>
              <a:srgbClr val="2B1ED9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68BB86E4-5FDC-4AF5-A63E-1BC33A40D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84" y="2233"/>
              <a:ext cx="477" cy="477"/>
            </a:xfrm>
            <a:custGeom>
              <a:avLst/>
              <a:gdLst>
                <a:gd name="T0" fmla="*/ 0 w 529"/>
                <a:gd name="T1" fmla="*/ 529 h 529"/>
                <a:gd name="T2" fmla="*/ 0 w 529"/>
                <a:gd name="T3" fmla="*/ 529 h 529"/>
                <a:gd name="T4" fmla="*/ 178 w 529"/>
                <a:gd name="T5" fmla="*/ 529 h 529"/>
                <a:gd name="T6" fmla="*/ 529 w 529"/>
                <a:gd name="T7" fmla="*/ 178 h 529"/>
                <a:gd name="T8" fmla="*/ 529 w 529"/>
                <a:gd name="T9" fmla="*/ 0 h 529"/>
                <a:gd name="T10" fmla="*/ 0 w 529"/>
                <a:gd name="T11" fmla="*/ 529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9" h="529">
                  <a:moveTo>
                    <a:pt x="0" y="529"/>
                  </a:moveTo>
                  <a:lnTo>
                    <a:pt x="0" y="529"/>
                  </a:lnTo>
                  <a:lnTo>
                    <a:pt x="178" y="529"/>
                  </a:lnTo>
                  <a:lnTo>
                    <a:pt x="529" y="178"/>
                  </a:lnTo>
                  <a:lnTo>
                    <a:pt x="529" y="0"/>
                  </a:lnTo>
                  <a:lnTo>
                    <a:pt x="0" y="529"/>
                  </a:lnTo>
                  <a:close/>
                </a:path>
              </a:pathLst>
            </a:custGeom>
            <a:solidFill>
              <a:srgbClr val="2B1ED9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C38D109F-EE45-464D-BE6D-3FFF9ACDDB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66" y="1915"/>
              <a:ext cx="795" cy="795"/>
            </a:xfrm>
            <a:custGeom>
              <a:avLst/>
              <a:gdLst>
                <a:gd name="T0" fmla="*/ 882 w 882"/>
                <a:gd name="T1" fmla="*/ 0 h 882"/>
                <a:gd name="T2" fmla="*/ 882 w 882"/>
                <a:gd name="T3" fmla="*/ 0 h 882"/>
                <a:gd name="T4" fmla="*/ 0 w 882"/>
                <a:gd name="T5" fmla="*/ 882 h 882"/>
                <a:gd name="T6" fmla="*/ 178 w 882"/>
                <a:gd name="T7" fmla="*/ 882 h 882"/>
                <a:gd name="T8" fmla="*/ 882 w 882"/>
                <a:gd name="T9" fmla="*/ 177 h 882"/>
                <a:gd name="T10" fmla="*/ 882 w 882"/>
                <a:gd name="T11" fmla="*/ 0 h 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2" h="882">
                  <a:moveTo>
                    <a:pt x="882" y="0"/>
                  </a:moveTo>
                  <a:lnTo>
                    <a:pt x="882" y="0"/>
                  </a:lnTo>
                  <a:lnTo>
                    <a:pt x="0" y="882"/>
                  </a:lnTo>
                  <a:lnTo>
                    <a:pt x="178" y="882"/>
                  </a:lnTo>
                  <a:lnTo>
                    <a:pt x="882" y="177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rgbClr val="2B1ED9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2939A167-50F0-D942-B096-82082E284BF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0679" y="6336792"/>
            <a:ext cx="463891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97998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P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A85A1F7-702A-49A4-963E-9B86BEB20D1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84263" y="1450975"/>
            <a:ext cx="4629150" cy="482758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111B37-9B57-4F17-974E-B889B88AF1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798057" y="1117617"/>
            <a:ext cx="4951603" cy="511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183A94-2276-47CB-8852-0627819B310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967566" y="4533577"/>
            <a:ext cx="1745172" cy="1745172"/>
          </a:xfrm>
          <a:prstGeom prst="rect">
            <a:avLst/>
          </a:prstGeom>
        </p:spPr>
      </p:pic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7232C5EC-9F2E-4F0A-8910-2522B656F7F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7436" y="427603"/>
            <a:ext cx="5261723" cy="877887"/>
          </a:xfrm>
        </p:spPr>
        <p:txBody>
          <a:bodyPr>
            <a:normAutofit/>
          </a:bodyPr>
          <a:lstStyle>
            <a:lvl1pPr marL="0" indent="0">
              <a:buNone/>
              <a:defRPr sz="2800" b="1" baseline="0">
                <a:solidFill>
                  <a:srgbClr val="143157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Photo Page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1109F48F-E7B7-4BAF-8651-F7A3E310015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9159" y="1468526"/>
            <a:ext cx="6055151" cy="4594225"/>
          </a:xfrm>
        </p:spPr>
        <p:txBody>
          <a:bodyPr/>
          <a:lstStyle>
            <a:lvl1pPr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sz="160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sz="140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sz="14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err="1"/>
              <a:t>Veniam</a:t>
            </a:r>
            <a:r>
              <a:rPr lang="en-US" dirty="0"/>
              <a:t> </a:t>
            </a:r>
            <a:r>
              <a:rPr lang="en-US" dirty="0" err="1"/>
              <a:t>offendit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cum, stet </a:t>
            </a:r>
            <a:r>
              <a:rPr lang="en-US" dirty="0" err="1"/>
              <a:t>omnesque</a:t>
            </a:r>
            <a:r>
              <a:rPr lang="en-US" dirty="0"/>
              <a:t> </a:t>
            </a:r>
            <a:r>
              <a:rPr lang="en-US" dirty="0" err="1"/>
              <a:t>forensibus</a:t>
            </a:r>
            <a:r>
              <a:rPr lang="en-US" dirty="0"/>
              <a:t> ex sed.</a:t>
            </a:r>
          </a:p>
          <a:p>
            <a:pPr lvl="1"/>
            <a:r>
              <a:rPr lang="en-US" dirty="0"/>
              <a:t>Ex </a:t>
            </a:r>
            <a:r>
              <a:rPr lang="en-US" dirty="0" err="1"/>
              <a:t>legere</a:t>
            </a:r>
            <a:r>
              <a:rPr lang="en-US" dirty="0"/>
              <a:t> </a:t>
            </a:r>
            <a:r>
              <a:rPr lang="en-US" dirty="0" err="1"/>
              <a:t>alternum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usu</a:t>
            </a:r>
            <a:r>
              <a:rPr lang="en-US" dirty="0"/>
              <a:t>, </a:t>
            </a:r>
            <a:r>
              <a:rPr lang="en-US" dirty="0" err="1"/>
              <a:t>nominavi</a:t>
            </a:r>
            <a:r>
              <a:rPr lang="en-US" dirty="0"/>
              <a:t> </a:t>
            </a:r>
            <a:r>
              <a:rPr lang="en-US" dirty="0" err="1"/>
              <a:t>princepes</a:t>
            </a:r>
            <a:r>
              <a:rPr lang="en-US" dirty="0"/>
              <a:t> cu sea.</a:t>
            </a:r>
          </a:p>
          <a:p>
            <a:pPr lvl="2"/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elaboratet</a:t>
            </a:r>
            <a:r>
              <a:rPr lang="en-US" dirty="0"/>
              <a:t> et pro, lorem option has id.</a:t>
            </a:r>
          </a:p>
          <a:p>
            <a:pPr lvl="3"/>
            <a:r>
              <a:rPr lang="en-US" dirty="0"/>
              <a:t>Sit in </a:t>
            </a:r>
            <a:r>
              <a:rPr lang="en-US" dirty="0" err="1"/>
              <a:t>movet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</a:t>
            </a:r>
            <a:r>
              <a:rPr lang="en-US" dirty="0" err="1"/>
              <a:t>mentitum</a:t>
            </a:r>
            <a:r>
              <a:rPr lang="en-US" dirty="0"/>
              <a:t>, cum in </a:t>
            </a:r>
            <a:r>
              <a:rPr lang="en-US" dirty="0" err="1"/>
              <a:t>unum</a:t>
            </a:r>
            <a:r>
              <a:rPr lang="en-US" dirty="0"/>
              <a:t> </a:t>
            </a:r>
            <a:r>
              <a:rPr lang="en-US" dirty="0" err="1"/>
              <a:t>indoctum</a:t>
            </a:r>
            <a:r>
              <a:rPr lang="en-US" dirty="0"/>
              <a:t> </a:t>
            </a:r>
            <a:r>
              <a:rPr lang="en-US" dirty="0" err="1"/>
              <a:t>urbanitas</a:t>
            </a:r>
            <a:r>
              <a:rPr lang="en-US" dirty="0"/>
              <a:t>, at sed </a:t>
            </a:r>
            <a:r>
              <a:rPr lang="en-US" dirty="0" err="1"/>
              <a:t>assum</a:t>
            </a:r>
            <a:r>
              <a:rPr lang="en-US" dirty="0"/>
              <a:t> </a:t>
            </a:r>
            <a:r>
              <a:rPr lang="en-US" dirty="0" err="1"/>
              <a:t>paulo</a:t>
            </a:r>
            <a:r>
              <a:rPr lang="en-US" dirty="0"/>
              <a:t> commune.</a:t>
            </a:r>
          </a:p>
          <a:p>
            <a:pPr lvl="4"/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cu sed, </a:t>
            </a:r>
            <a:r>
              <a:rPr lang="en-US" dirty="0" err="1"/>
              <a:t>suas</a:t>
            </a:r>
            <a:r>
              <a:rPr lang="en-US" dirty="0"/>
              <a:t> </a:t>
            </a:r>
            <a:r>
              <a:rPr lang="en-US" dirty="0" err="1"/>
              <a:t>docendi</a:t>
            </a:r>
            <a:r>
              <a:rPr lang="en-US" dirty="0"/>
              <a:t> </a:t>
            </a:r>
            <a:r>
              <a:rPr lang="en-US" dirty="0" err="1"/>
              <a:t>assueverit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per.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C54AD53-7742-B44B-ACBE-5A51B2A73E5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0679" y="6336792"/>
            <a:ext cx="463891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40445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P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B69F112-C8F5-4070-95E4-FD7424E404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5334000" y="1"/>
            <a:ext cx="6858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9FB3672-AB1D-4A8A-9A5D-ABD958AAEA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798057" y="1117617"/>
            <a:ext cx="4951603" cy="51185"/>
          </a:xfrm>
          <a:prstGeom prst="rect">
            <a:avLst/>
          </a:prstGeom>
        </p:spPr>
      </p:pic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07D95A90-868F-4B8A-A898-602B6054A8E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7436" y="427603"/>
            <a:ext cx="5261723" cy="877887"/>
          </a:xfrm>
        </p:spPr>
        <p:txBody>
          <a:bodyPr>
            <a:normAutofit/>
          </a:bodyPr>
          <a:lstStyle>
            <a:lvl1pPr marL="0" indent="0">
              <a:buNone/>
              <a:defRPr sz="2800" b="1" baseline="0">
                <a:solidFill>
                  <a:srgbClr val="143157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Photo Page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424C9DC9-7061-4552-A3A2-33F7EBC5742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27436" y="1733092"/>
            <a:ext cx="4048899" cy="4007291"/>
          </a:xfrm>
        </p:spPr>
        <p:txBody>
          <a:bodyPr/>
          <a:lstStyle>
            <a:lvl1pPr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sz="170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sz="140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sz="120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sz="12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err="1"/>
              <a:t>Veniam</a:t>
            </a:r>
            <a:r>
              <a:rPr lang="en-US" dirty="0"/>
              <a:t> </a:t>
            </a:r>
            <a:r>
              <a:rPr lang="en-US" dirty="0" err="1"/>
              <a:t>offendit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cum, stet </a:t>
            </a:r>
            <a:r>
              <a:rPr lang="en-US" dirty="0" err="1"/>
              <a:t>omnesque</a:t>
            </a:r>
            <a:r>
              <a:rPr lang="en-US" dirty="0"/>
              <a:t> </a:t>
            </a:r>
            <a:r>
              <a:rPr lang="en-US" dirty="0" err="1"/>
              <a:t>forensibus</a:t>
            </a:r>
            <a:r>
              <a:rPr lang="en-US" dirty="0"/>
              <a:t> ex sed.</a:t>
            </a:r>
          </a:p>
          <a:p>
            <a:pPr lvl="1"/>
            <a:r>
              <a:rPr lang="en-US" dirty="0"/>
              <a:t>Ex </a:t>
            </a:r>
            <a:r>
              <a:rPr lang="en-US" dirty="0" err="1"/>
              <a:t>legere</a:t>
            </a:r>
            <a:r>
              <a:rPr lang="en-US" dirty="0"/>
              <a:t> </a:t>
            </a:r>
            <a:r>
              <a:rPr lang="en-US" dirty="0" err="1"/>
              <a:t>alternum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usu</a:t>
            </a:r>
            <a:r>
              <a:rPr lang="en-US" dirty="0"/>
              <a:t>, </a:t>
            </a:r>
            <a:r>
              <a:rPr lang="en-US" dirty="0" err="1"/>
              <a:t>nominavi</a:t>
            </a:r>
            <a:r>
              <a:rPr lang="en-US" dirty="0"/>
              <a:t> </a:t>
            </a:r>
            <a:r>
              <a:rPr lang="en-US" dirty="0" err="1"/>
              <a:t>princepes</a:t>
            </a:r>
            <a:r>
              <a:rPr lang="en-US" dirty="0"/>
              <a:t> cu sea.</a:t>
            </a:r>
          </a:p>
          <a:p>
            <a:pPr lvl="2"/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elaboratet</a:t>
            </a:r>
            <a:r>
              <a:rPr lang="en-US" dirty="0"/>
              <a:t> et pro, lorem option has id.</a:t>
            </a:r>
          </a:p>
          <a:p>
            <a:pPr lvl="3"/>
            <a:r>
              <a:rPr lang="en-US" dirty="0"/>
              <a:t>Sit in </a:t>
            </a:r>
            <a:r>
              <a:rPr lang="en-US" dirty="0" err="1"/>
              <a:t>movet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</a:t>
            </a:r>
            <a:r>
              <a:rPr lang="en-US" dirty="0" err="1"/>
              <a:t>mentitum</a:t>
            </a:r>
            <a:r>
              <a:rPr lang="en-US" dirty="0"/>
              <a:t>, cum in </a:t>
            </a:r>
            <a:r>
              <a:rPr lang="en-US" dirty="0" err="1"/>
              <a:t>unum</a:t>
            </a:r>
            <a:r>
              <a:rPr lang="en-US" dirty="0"/>
              <a:t> </a:t>
            </a:r>
            <a:r>
              <a:rPr lang="en-US" dirty="0" err="1"/>
              <a:t>indoctum</a:t>
            </a:r>
            <a:r>
              <a:rPr lang="en-US" dirty="0"/>
              <a:t> </a:t>
            </a:r>
            <a:r>
              <a:rPr lang="en-US" dirty="0" err="1"/>
              <a:t>urbanitas</a:t>
            </a:r>
            <a:r>
              <a:rPr lang="en-US" dirty="0"/>
              <a:t>, at sed </a:t>
            </a:r>
            <a:r>
              <a:rPr lang="en-US" dirty="0" err="1"/>
              <a:t>assum</a:t>
            </a:r>
            <a:r>
              <a:rPr lang="en-US" dirty="0"/>
              <a:t> </a:t>
            </a:r>
            <a:r>
              <a:rPr lang="en-US" dirty="0" err="1"/>
              <a:t>paulo</a:t>
            </a:r>
            <a:r>
              <a:rPr lang="en-US" dirty="0"/>
              <a:t> commune.</a:t>
            </a:r>
          </a:p>
          <a:p>
            <a:pPr lvl="4"/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cu sed, </a:t>
            </a:r>
            <a:r>
              <a:rPr lang="en-US" dirty="0" err="1"/>
              <a:t>suas</a:t>
            </a:r>
            <a:r>
              <a:rPr lang="en-US" dirty="0"/>
              <a:t> </a:t>
            </a:r>
            <a:r>
              <a:rPr lang="en-US" dirty="0" err="1"/>
              <a:t>docendi</a:t>
            </a:r>
            <a:r>
              <a:rPr lang="en-US" dirty="0"/>
              <a:t> </a:t>
            </a:r>
            <a:r>
              <a:rPr lang="en-US" dirty="0" err="1"/>
              <a:t>assueverit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per.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64617D0-A8FA-4DB5-9B59-6242874B8B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43444" y="1733092"/>
            <a:ext cx="6037262" cy="414700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45DB9B5-427A-774B-9458-B1CCD5D3D28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0679" y="6336792"/>
            <a:ext cx="463891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69832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P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D1E2370-636D-441C-94FA-C4B8A100BE1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798057" y="1117617"/>
            <a:ext cx="4951603" cy="51185"/>
          </a:xfrm>
          <a:prstGeom prst="rect">
            <a:avLst/>
          </a:prstGeom>
        </p:spPr>
      </p:pic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EF1E8987-B567-4B6B-9FCD-6444D328411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7436" y="427603"/>
            <a:ext cx="5261723" cy="877887"/>
          </a:xfrm>
        </p:spPr>
        <p:txBody>
          <a:bodyPr>
            <a:normAutofit/>
          </a:bodyPr>
          <a:lstStyle>
            <a:lvl1pPr marL="0" indent="0">
              <a:buNone/>
              <a:defRPr sz="2800" b="1" baseline="0">
                <a:solidFill>
                  <a:srgbClr val="143157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Photo Page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A6F9F54E-573D-4F95-A349-F6FBD3F2238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9159" y="1468526"/>
            <a:ext cx="6055151" cy="4594225"/>
          </a:xfrm>
        </p:spPr>
        <p:txBody>
          <a:bodyPr/>
          <a:lstStyle>
            <a:lvl1pPr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sz="160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sz="140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sz="14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err="1"/>
              <a:t>Veniam</a:t>
            </a:r>
            <a:r>
              <a:rPr lang="en-US" dirty="0"/>
              <a:t> </a:t>
            </a:r>
            <a:r>
              <a:rPr lang="en-US" dirty="0" err="1"/>
              <a:t>offendit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cum, stet </a:t>
            </a:r>
            <a:r>
              <a:rPr lang="en-US" dirty="0" err="1"/>
              <a:t>omnesque</a:t>
            </a:r>
            <a:r>
              <a:rPr lang="en-US" dirty="0"/>
              <a:t> </a:t>
            </a:r>
            <a:r>
              <a:rPr lang="en-US" dirty="0" err="1"/>
              <a:t>forensibus</a:t>
            </a:r>
            <a:r>
              <a:rPr lang="en-US" dirty="0"/>
              <a:t> ex sed.</a:t>
            </a:r>
          </a:p>
          <a:p>
            <a:pPr lvl="1"/>
            <a:r>
              <a:rPr lang="en-US" dirty="0"/>
              <a:t>Ex </a:t>
            </a:r>
            <a:r>
              <a:rPr lang="en-US" dirty="0" err="1"/>
              <a:t>legere</a:t>
            </a:r>
            <a:r>
              <a:rPr lang="en-US" dirty="0"/>
              <a:t> </a:t>
            </a:r>
            <a:r>
              <a:rPr lang="en-US" dirty="0" err="1"/>
              <a:t>alternum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usu</a:t>
            </a:r>
            <a:r>
              <a:rPr lang="en-US" dirty="0"/>
              <a:t>, </a:t>
            </a:r>
            <a:r>
              <a:rPr lang="en-US" dirty="0" err="1"/>
              <a:t>nominavi</a:t>
            </a:r>
            <a:r>
              <a:rPr lang="en-US" dirty="0"/>
              <a:t> </a:t>
            </a:r>
            <a:r>
              <a:rPr lang="en-US" dirty="0" err="1"/>
              <a:t>princepes</a:t>
            </a:r>
            <a:r>
              <a:rPr lang="en-US" dirty="0"/>
              <a:t> cu sea.</a:t>
            </a:r>
          </a:p>
          <a:p>
            <a:pPr lvl="2"/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elaboratet</a:t>
            </a:r>
            <a:r>
              <a:rPr lang="en-US" dirty="0"/>
              <a:t> et pro, lorem option has id.</a:t>
            </a:r>
          </a:p>
          <a:p>
            <a:pPr lvl="3"/>
            <a:r>
              <a:rPr lang="en-US" dirty="0"/>
              <a:t>Sit in </a:t>
            </a:r>
            <a:r>
              <a:rPr lang="en-US" dirty="0" err="1"/>
              <a:t>movet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</a:t>
            </a:r>
            <a:r>
              <a:rPr lang="en-US" dirty="0" err="1"/>
              <a:t>mentitum</a:t>
            </a:r>
            <a:r>
              <a:rPr lang="en-US" dirty="0"/>
              <a:t>, cum in </a:t>
            </a:r>
            <a:r>
              <a:rPr lang="en-US" dirty="0" err="1"/>
              <a:t>unum</a:t>
            </a:r>
            <a:r>
              <a:rPr lang="en-US" dirty="0"/>
              <a:t> </a:t>
            </a:r>
            <a:r>
              <a:rPr lang="en-US" dirty="0" err="1"/>
              <a:t>indoctum</a:t>
            </a:r>
            <a:r>
              <a:rPr lang="en-US" dirty="0"/>
              <a:t> </a:t>
            </a:r>
            <a:r>
              <a:rPr lang="en-US" dirty="0" err="1"/>
              <a:t>urbanitas</a:t>
            </a:r>
            <a:r>
              <a:rPr lang="en-US" dirty="0"/>
              <a:t>, at sed </a:t>
            </a:r>
            <a:r>
              <a:rPr lang="en-US" dirty="0" err="1"/>
              <a:t>assum</a:t>
            </a:r>
            <a:r>
              <a:rPr lang="en-US" dirty="0"/>
              <a:t> </a:t>
            </a:r>
            <a:r>
              <a:rPr lang="en-US" dirty="0" err="1"/>
              <a:t>paulo</a:t>
            </a:r>
            <a:r>
              <a:rPr lang="en-US" dirty="0"/>
              <a:t> commune.</a:t>
            </a:r>
          </a:p>
          <a:p>
            <a:pPr lvl="4"/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cu sed, </a:t>
            </a:r>
            <a:r>
              <a:rPr lang="en-US" dirty="0" err="1"/>
              <a:t>suas</a:t>
            </a:r>
            <a:r>
              <a:rPr lang="en-US" dirty="0"/>
              <a:t> </a:t>
            </a:r>
            <a:r>
              <a:rPr lang="en-US" dirty="0" err="1"/>
              <a:t>docendi</a:t>
            </a:r>
            <a:r>
              <a:rPr lang="en-US" dirty="0"/>
              <a:t> </a:t>
            </a:r>
            <a:r>
              <a:rPr lang="en-US" dirty="0" err="1"/>
              <a:t>assueverit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per.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314C2F7-FE92-4B5B-BBF0-F22986EE88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8090" y="1656072"/>
            <a:ext cx="2718766" cy="2643747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F9D78B37-8A0D-4771-8480-C130748D04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366493" y="3465215"/>
            <a:ext cx="2718766" cy="2643747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E33C3F7-0B1F-48DA-A16D-83ED913E415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6200000">
            <a:off x="1233730" y="3952702"/>
            <a:ext cx="1249226" cy="124922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981BEC5-5344-C844-881C-78567904B98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0679" y="6336792"/>
            <a:ext cx="463891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6258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Pag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ED70D14-390A-4703-899F-47F2134FAF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798057" y="1117617"/>
            <a:ext cx="4951603" cy="51185"/>
          </a:xfrm>
          <a:prstGeom prst="rect">
            <a:avLst/>
          </a:prstGeom>
        </p:spPr>
      </p:pic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123D5516-AA4E-4EEA-9A22-5FF11567BB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7436" y="427603"/>
            <a:ext cx="5261723" cy="877887"/>
          </a:xfrm>
        </p:spPr>
        <p:txBody>
          <a:bodyPr>
            <a:normAutofit/>
          </a:bodyPr>
          <a:lstStyle>
            <a:lvl1pPr marL="0" indent="0">
              <a:buNone/>
              <a:defRPr sz="2800" b="1" baseline="0">
                <a:solidFill>
                  <a:srgbClr val="143157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Photo Page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E0C88692-E394-40F4-BFB1-BB3DF41F70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27436" y="1733092"/>
            <a:ext cx="4048899" cy="4007291"/>
          </a:xfrm>
        </p:spPr>
        <p:txBody>
          <a:bodyPr/>
          <a:lstStyle>
            <a:lvl1pPr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sz="170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sz="140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sz="120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sz="12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err="1"/>
              <a:t>Veniam</a:t>
            </a:r>
            <a:r>
              <a:rPr lang="en-US" dirty="0"/>
              <a:t> </a:t>
            </a:r>
            <a:r>
              <a:rPr lang="en-US" dirty="0" err="1"/>
              <a:t>offendit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cum, stet </a:t>
            </a:r>
            <a:r>
              <a:rPr lang="en-US" dirty="0" err="1"/>
              <a:t>omnesque</a:t>
            </a:r>
            <a:r>
              <a:rPr lang="en-US" dirty="0"/>
              <a:t> </a:t>
            </a:r>
            <a:r>
              <a:rPr lang="en-US" dirty="0" err="1"/>
              <a:t>forensibus</a:t>
            </a:r>
            <a:r>
              <a:rPr lang="en-US" dirty="0"/>
              <a:t> ex sed.</a:t>
            </a:r>
          </a:p>
          <a:p>
            <a:pPr lvl="1"/>
            <a:r>
              <a:rPr lang="en-US" dirty="0"/>
              <a:t>Ex </a:t>
            </a:r>
            <a:r>
              <a:rPr lang="en-US" dirty="0" err="1"/>
              <a:t>legere</a:t>
            </a:r>
            <a:r>
              <a:rPr lang="en-US" dirty="0"/>
              <a:t> </a:t>
            </a:r>
            <a:r>
              <a:rPr lang="en-US" dirty="0" err="1"/>
              <a:t>alternum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usu</a:t>
            </a:r>
            <a:r>
              <a:rPr lang="en-US" dirty="0"/>
              <a:t>, </a:t>
            </a:r>
            <a:r>
              <a:rPr lang="en-US" dirty="0" err="1"/>
              <a:t>nominavi</a:t>
            </a:r>
            <a:r>
              <a:rPr lang="en-US" dirty="0"/>
              <a:t> </a:t>
            </a:r>
            <a:r>
              <a:rPr lang="en-US" dirty="0" err="1"/>
              <a:t>princepes</a:t>
            </a:r>
            <a:r>
              <a:rPr lang="en-US" dirty="0"/>
              <a:t> cu sea.</a:t>
            </a:r>
          </a:p>
          <a:p>
            <a:pPr lvl="2"/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elaboratet</a:t>
            </a:r>
            <a:r>
              <a:rPr lang="en-US" dirty="0"/>
              <a:t> et pro, lorem option has id.</a:t>
            </a:r>
          </a:p>
          <a:p>
            <a:pPr lvl="3"/>
            <a:r>
              <a:rPr lang="en-US" dirty="0"/>
              <a:t>Sit in </a:t>
            </a:r>
            <a:r>
              <a:rPr lang="en-US" dirty="0" err="1"/>
              <a:t>movet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</a:t>
            </a:r>
            <a:r>
              <a:rPr lang="en-US" dirty="0" err="1"/>
              <a:t>mentitum</a:t>
            </a:r>
            <a:r>
              <a:rPr lang="en-US" dirty="0"/>
              <a:t>, cum in </a:t>
            </a:r>
            <a:r>
              <a:rPr lang="en-US" dirty="0" err="1"/>
              <a:t>unum</a:t>
            </a:r>
            <a:r>
              <a:rPr lang="en-US" dirty="0"/>
              <a:t> </a:t>
            </a:r>
            <a:r>
              <a:rPr lang="en-US" dirty="0" err="1"/>
              <a:t>indoctum</a:t>
            </a:r>
            <a:r>
              <a:rPr lang="en-US" dirty="0"/>
              <a:t> </a:t>
            </a:r>
            <a:r>
              <a:rPr lang="en-US" dirty="0" err="1"/>
              <a:t>urbanitas</a:t>
            </a:r>
            <a:r>
              <a:rPr lang="en-US" dirty="0"/>
              <a:t>, at sed </a:t>
            </a:r>
            <a:r>
              <a:rPr lang="en-US" dirty="0" err="1"/>
              <a:t>assum</a:t>
            </a:r>
            <a:r>
              <a:rPr lang="en-US" dirty="0"/>
              <a:t> </a:t>
            </a:r>
            <a:r>
              <a:rPr lang="en-US" dirty="0" err="1"/>
              <a:t>paulo</a:t>
            </a:r>
            <a:r>
              <a:rPr lang="en-US" dirty="0"/>
              <a:t> commune.</a:t>
            </a:r>
          </a:p>
          <a:p>
            <a:pPr lvl="4"/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cu sed, </a:t>
            </a:r>
            <a:r>
              <a:rPr lang="en-US" dirty="0" err="1"/>
              <a:t>suas</a:t>
            </a:r>
            <a:r>
              <a:rPr lang="en-US" dirty="0"/>
              <a:t> </a:t>
            </a:r>
            <a:r>
              <a:rPr lang="en-US" dirty="0" err="1"/>
              <a:t>docendi</a:t>
            </a:r>
            <a:r>
              <a:rPr lang="en-US" dirty="0"/>
              <a:t> </a:t>
            </a:r>
            <a:r>
              <a:rPr lang="en-US" dirty="0" err="1"/>
              <a:t>assueverit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per.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1AF710A-030E-4009-90C5-EBA15F54CA0C}"/>
              </a:ext>
            </a:extLst>
          </p:cNvPr>
          <p:cNvSpPr/>
          <p:nvPr userDrawn="1"/>
        </p:nvSpPr>
        <p:spPr>
          <a:xfrm>
            <a:off x="6102096" y="0"/>
            <a:ext cx="6089904" cy="6853853"/>
          </a:xfrm>
          <a:prstGeom prst="rect">
            <a:avLst/>
          </a:prstGeom>
          <a:solidFill>
            <a:srgbClr val="143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9701DAF-5E85-44BB-9B73-85430B6CE34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0953" y="4567853"/>
            <a:ext cx="3044952" cy="22860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7" name="Picture Placeholder 14">
            <a:extLst>
              <a:ext uri="{FF2B5EF4-FFF2-40B4-BE49-F238E27FC236}">
                <a16:creationId xmlns:a16="http://schemas.microsoft.com/office/drawing/2014/main" id="{7E54AA6D-DA2D-4A2F-B561-8450A9E5BE2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00079" y="2277706"/>
            <a:ext cx="3042892" cy="22860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8" name="Picture Placeholder 14">
            <a:extLst>
              <a:ext uri="{FF2B5EF4-FFF2-40B4-BE49-F238E27FC236}">
                <a16:creationId xmlns:a16="http://schemas.microsoft.com/office/drawing/2014/main" id="{7C1E6DC0-05D4-40F9-9D4D-36AD3000797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47048" y="-1"/>
            <a:ext cx="3044952" cy="2286000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A79A9DFF-C52B-48A4-881C-E464F6E5EEB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331732" y="3015575"/>
            <a:ext cx="2665412" cy="944735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Callout, caption, or other body copy here</a:t>
            </a:r>
          </a:p>
        </p:txBody>
      </p: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25302AB3-07A1-4FE0-BBA9-E68B3035235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91866" y="696434"/>
            <a:ext cx="2665412" cy="944735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Callout, caption, or other body copy here</a:t>
            </a:r>
          </a:p>
        </p:txBody>
      </p:sp>
      <p:sp>
        <p:nvSpPr>
          <p:cNvPr id="22" name="Text Placeholder 15">
            <a:extLst>
              <a:ext uri="{FF2B5EF4-FFF2-40B4-BE49-F238E27FC236}">
                <a16:creationId xmlns:a16="http://schemas.microsoft.com/office/drawing/2014/main" id="{0976666C-95CC-455F-A77E-5F564A4B0B6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91866" y="5236412"/>
            <a:ext cx="2665412" cy="944735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Callout, caption, or other body copy here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617D2AF-01F7-4C4D-8352-7FF3F4096F8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0679" y="6336792"/>
            <a:ext cx="463891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6491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B74485F-0AEF-4ADE-92FD-76DBF598DC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798057" y="1117617"/>
            <a:ext cx="4951603" cy="51185"/>
          </a:xfrm>
          <a:prstGeom prst="rect">
            <a:avLst/>
          </a:prstGeom>
        </p:spPr>
      </p:pic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79655664-8D53-469A-9470-BA10065DF85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7436" y="427603"/>
            <a:ext cx="5261723" cy="877887"/>
          </a:xfrm>
        </p:spPr>
        <p:txBody>
          <a:bodyPr>
            <a:normAutofit/>
          </a:bodyPr>
          <a:lstStyle>
            <a:lvl1pPr marL="0" indent="0">
              <a:buNone/>
              <a:defRPr sz="2800" b="1" baseline="0">
                <a:solidFill>
                  <a:srgbClr val="143157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Infographic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94ADB638-9FA7-4946-8522-D1782594FDF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27436" y="1733092"/>
            <a:ext cx="4942026" cy="4007291"/>
          </a:xfrm>
        </p:spPr>
        <p:txBody>
          <a:bodyPr/>
          <a:lstStyle>
            <a:lvl1pPr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sz="160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sz="140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sz="14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err="1"/>
              <a:t>Veniam</a:t>
            </a:r>
            <a:r>
              <a:rPr lang="en-US" dirty="0"/>
              <a:t> </a:t>
            </a:r>
            <a:r>
              <a:rPr lang="en-US" dirty="0" err="1"/>
              <a:t>offendit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cum, stet </a:t>
            </a:r>
            <a:r>
              <a:rPr lang="en-US" dirty="0" err="1"/>
              <a:t>omnesque</a:t>
            </a:r>
            <a:r>
              <a:rPr lang="en-US" dirty="0"/>
              <a:t> </a:t>
            </a:r>
            <a:r>
              <a:rPr lang="en-US" dirty="0" err="1"/>
              <a:t>forensibus</a:t>
            </a:r>
            <a:r>
              <a:rPr lang="en-US" dirty="0"/>
              <a:t> ex sed.</a:t>
            </a:r>
          </a:p>
          <a:p>
            <a:pPr lvl="1"/>
            <a:r>
              <a:rPr lang="en-US" dirty="0"/>
              <a:t>Ex </a:t>
            </a:r>
            <a:r>
              <a:rPr lang="en-US" dirty="0" err="1"/>
              <a:t>legere</a:t>
            </a:r>
            <a:r>
              <a:rPr lang="en-US" dirty="0"/>
              <a:t> </a:t>
            </a:r>
            <a:r>
              <a:rPr lang="en-US" dirty="0" err="1"/>
              <a:t>alternum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usu</a:t>
            </a:r>
            <a:r>
              <a:rPr lang="en-US" dirty="0"/>
              <a:t>, </a:t>
            </a:r>
            <a:r>
              <a:rPr lang="en-US" dirty="0" err="1"/>
              <a:t>nominavi</a:t>
            </a:r>
            <a:r>
              <a:rPr lang="en-US" dirty="0"/>
              <a:t> </a:t>
            </a:r>
            <a:r>
              <a:rPr lang="en-US" dirty="0" err="1"/>
              <a:t>princepes</a:t>
            </a:r>
            <a:r>
              <a:rPr lang="en-US" dirty="0"/>
              <a:t> cu sea.</a:t>
            </a:r>
          </a:p>
          <a:p>
            <a:pPr lvl="2"/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elaboratet</a:t>
            </a:r>
            <a:r>
              <a:rPr lang="en-US" dirty="0"/>
              <a:t> et pro, lorem option has id.</a:t>
            </a:r>
          </a:p>
          <a:p>
            <a:pPr lvl="3"/>
            <a:r>
              <a:rPr lang="en-US" dirty="0"/>
              <a:t>Sit in </a:t>
            </a:r>
            <a:r>
              <a:rPr lang="en-US" dirty="0" err="1"/>
              <a:t>movet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</a:t>
            </a:r>
            <a:r>
              <a:rPr lang="en-US" dirty="0" err="1"/>
              <a:t>mentitum</a:t>
            </a:r>
            <a:r>
              <a:rPr lang="en-US" dirty="0"/>
              <a:t>, cum in </a:t>
            </a:r>
            <a:r>
              <a:rPr lang="en-US" dirty="0" err="1"/>
              <a:t>unum</a:t>
            </a:r>
            <a:r>
              <a:rPr lang="en-US" dirty="0"/>
              <a:t> </a:t>
            </a:r>
            <a:r>
              <a:rPr lang="en-US" dirty="0" err="1"/>
              <a:t>indoctum</a:t>
            </a:r>
            <a:r>
              <a:rPr lang="en-US" dirty="0"/>
              <a:t> </a:t>
            </a:r>
            <a:r>
              <a:rPr lang="en-US" dirty="0" err="1"/>
              <a:t>urbanitas</a:t>
            </a:r>
            <a:r>
              <a:rPr lang="en-US" dirty="0"/>
              <a:t>, at sed </a:t>
            </a:r>
            <a:r>
              <a:rPr lang="en-US" dirty="0" err="1"/>
              <a:t>assum</a:t>
            </a:r>
            <a:r>
              <a:rPr lang="en-US" dirty="0"/>
              <a:t> </a:t>
            </a:r>
            <a:r>
              <a:rPr lang="en-US" dirty="0" err="1"/>
              <a:t>paulo</a:t>
            </a:r>
            <a:r>
              <a:rPr lang="en-US" dirty="0"/>
              <a:t> commune.</a:t>
            </a:r>
          </a:p>
          <a:p>
            <a:pPr lvl="4"/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cu sed, </a:t>
            </a:r>
            <a:r>
              <a:rPr lang="en-US" dirty="0" err="1"/>
              <a:t>suas</a:t>
            </a:r>
            <a:r>
              <a:rPr lang="en-US" dirty="0"/>
              <a:t> </a:t>
            </a:r>
            <a:r>
              <a:rPr lang="en-US" dirty="0" err="1"/>
              <a:t>docendi</a:t>
            </a:r>
            <a:r>
              <a:rPr lang="en-US" dirty="0"/>
              <a:t> </a:t>
            </a:r>
            <a:r>
              <a:rPr lang="en-US" dirty="0" err="1"/>
              <a:t>assueverit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per.</a:t>
            </a:r>
          </a:p>
        </p:txBody>
      </p:sp>
      <p:sp>
        <p:nvSpPr>
          <p:cNvPr id="13" name="Chart Placeholder 12">
            <a:extLst>
              <a:ext uri="{FF2B5EF4-FFF2-40B4-BE49-F238E27FC236}">
                <a16:creationId xmlns:a16="http://schemas.microsoft.com/office/drawing/2014/main" id="{9A63D19B-4B2E-444C-A116-88CB2624FBB5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6518275" y="710064"/>
            <a:ext cx="5394325" cy="503033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CD40969-9179-C047-BF00-A8278D4B353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0679" y="6336792"/>
            <a:ext cx="463891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629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Evan Savaria, 10/01/2020, The Age of Algorithms, Clifford Lynch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7B843-236F-4701-AAA1-881D99B3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5111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EEF8C3D-63F3-42D9-B45F-6D6B7EACB1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798057" y="1117617"/>
            <a:ext cx="4951603" cy="51185"/>
          </a:xfrm>
          <a:prstGeom prst="rect">
            <a:avLst/>
          </a:prstGeom>
        </p:spPr>
      </p:pic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A6EF426F-942F-45BE-A72B-2DEA4C34259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7436" y="427603"/>
            <a:ext cx="5261723" cy="877887"/>
          </a:xfrm>
        </p:spPr>
        <p:txBody>
          <a:bodyPr>
            <a:normAutofit/>
          </a:bodyPr>
          <a:lstStyle>
            <a:lvl1pPr marL="0" indent="0">
              <a:buNone/>
              <a:defRPr sz="2800" b="1" baseline="0">
                <a:solidFill>
                  <a:srgbClr val="143157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Infographic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4F7EA0A-5699-4ADF-B93D-54857AC0FEA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2700000">
            <a:off x="9113355" y="2266756"/>
            <a:ext cx="1768534" cy="8922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4C1D0C3-F72F-4B9A-AEAD-746B3A092B5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0800000">
            <a:off x="6438845" y="2631609"/>
            <a:ext cx="1768534" cy="8922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980EB42-6359-42D2-B90C-CF8B673B000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3500000">
            <a:off x="3700156" y="2889296"/>
            <a:ext cx="1768534" cy="89223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B64E9EF-3D5C-4F2B-A5FA-E52703CDF8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495042" y="2443180"/>
            <a:ext cx="1768534" cy="892232"/>
          </a:xfrm>
          <a:prstGeom prst="rect">
            <a:avLst/>
          </a:prstGeom>
        </p:spPr>
      </p:pic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BC203AD-4CF0-4CBB-9781-168246A095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989146" y="2425647"/>
            <a:ext cx="863600" cy="1177925"/>
          </a:xfrm>
        </p:spPr>
        <p:txBody>
          <a:bodyPr>
            <a:noAutofit/>
          </a:bodyPr>
          <a:lstStyle>
            <a:lvl1pPr marL="0" indent="0" algn="ctr">
              <a:buNone/>
              <a:defRPr sz="9600" b="1">
                <a:solidFill>
                  <a:srgbClr val="2B1ED9"/>
                </a:solidFill>
              </a:defRPr>
            </a:lvl1pPr>
          </a:lstStyle>
          <a:p>
            <a:pPr lvl="0"/>
            <a:r>
              <a:rPr lang="en-US" b="1" dirty="0"/>
              <a:t>9</a:t>
            </a:r>
            <a:endParaRPr lang="en-US" dirty="0"/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5302AE9A-3BCF-4E29-B416-695983655E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13096" y="2427119"/>
            <a:ext cx="1528963" cy="1177925"/>
          </a:xfrm>
        </p:spPr>
        <p:txBody>
          <a:bodyPr>
            <a:noAutofit/>
          </a:bodyPr>
          <a:lstStyle>
            <a:lvl1pPr marL="0" indent="0" algn="ctr">
              <a:buNone/>
              <a:defRPr sz="9600" b="1">
                <a:solidFill>
                  <a:srgbClr val="2B1ED9"/>
                </a:solidFill>
              </a:defRPr>
            </a:lvl1pPr>
          </a:lstStyle>
          <a:p>
            <a:pPr lvl="0"/>
            <a:r>
              <a:rPr lang="en-US" b="1" dirty="0"/>
              <a:t>17</a:t>
            </a:r>
            <a:endParaRPr lang="en-US" dirty="0"/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B51E6595-4710-47FE-BB4E-BAB1B935F96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58630" y="2427119"/>
            <a:ext cx="1528963" cy="1177925"/>
          </a:xfrm>
        </p:spPr>
        <p:txBody>
          <a:bodyPr>
            <a:noAutofit/>
          </a:bodyPr>
          <a:lstStyle>
            <a:lvl1pPr marL="0" indent="0" algn="ctr">
              <a:buNone/>
              <a:defRPr sz="9600" b="1">
                <a:solidFill>
                  <a:srgbClr val="2B1ED9"/>
                </a:solidFill>
              </a:defRPr>
            </a:lvl1pPr>
          </a:lstStyle>
          <a:p>
            <a:pPr lvl="0"/>
            <a:r>
              <a:rPr lang="en-US" b="1" dirty="0"/>
              <a:t>36</a:t>
            </a:r>
            <a:endParaRPr lang="en-US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3221B24B-D5B9-4375-9BB1-466C6C905B1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39254" y="2425646"/>
            <a:ext cx="863600" cy="1177925"/>
          </a:xfrm>
        </p:spPr>
        <p:txBody>
          <a:bodyPr>
            <a:noAutofit/>
          </a:bodyPr>
          <a:lstStyle>
            <a:lvl1pPr marL="0" indent="0" algn="ctr">
              <a:buNone/>
              <a:defRPr sz="9600" b="1">
                <a:solidFill>
                  <a:srgbClr val="2B1ED9"/>
                </a:solidFill>
              </a:defRPr>
            </a:lvl1pPr>
          </a:lstStyle>
          <a:p>
            <a:pPr lvl="0"/>
            <a:r>
              <a:rPr lang="en-US" b="1" dirty="0"/>
              <a:t>2</a:t>
            </a:r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0153AA34-B0FD-4DC0-8C6F-E09E10C7E1E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86659" y="3653595"/>
            <a:ext cx="1881187" cy="541337"/>
          </a:xfrm>
        </p:spPr>
        <p:txBody>
          <a:bodyPr>
            <a:normAutofit/>
          </a:bodyPr>
          <a:lstStyle>
            <a:lvl1pPr marL="0" indent="0" algn="ctr">
              <a:buNone/>
              <a:defRPr sz="1200" b="1">
                <a:solidFill>
                  <a:srgbClr val="6D809C"/>
                </a:solidFill>
              </a:defRPr>
            </a:lvl1pPr>
          </a:lstStyle>
          <a:p>
            <a:pPr lvl="0"/>
            <a:r>
              <a:rPr lang="en-US" dirty="0" err="1"/>
              <a:t>Veniam</a:t>
            </a:r>
            <a:r>
              <a:rPr lang="en-US" dirty="0"/>
              <a:t> </a:t>
            </a:r>
            <a:r>
              <a:rPr lang="en-US" dirty="0" err="1"/>
              <a:t>offendit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cum, stet </a:t>
            </a:r>
            <a:r>
              <a:rPr lang="en-US" dirty="0" err="1"/>
              <a:t>omnesque</a:t>
            </a:r>
            <a:r>
              <a:rPr lang="en-US" dirty="0"/>
              <a:t> </a:t>
            </a:r>
            <a:r>
              <a:rPr lang="en-US" dirty="0" err="1"/>
              <a:t>forensibus</a:t>
            </a:r>
            <a:endParaRPr lang="en-US" dirty="0"/>
          </a:p>
        </p:txBody>
      </p:sp>
      <p:sp>
        <p:nvSpPr>
          <p:cNvPr id="26" name="Text Placeholder 24">
            <a:extLst>
              <a:ext uri="{FF2B5EF4-FFF2-40B4-BE49-F238E27FC236}">
                <a16:creationId xmlns:a16="http://schemas.microsoft.com/office/drawing/2014/main" id="{DE1256B8-04E3-4A74-AE71-1905ED27CE8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940880" y="3653595"/>
            <a:ext cx="1881187" cy="541337"/>
          </a:xfrm>
        </p:spPr>
        <p:txBody>
          <a:bodyPr>
            <a:normAutofit/>
          </a:bodyPr>
          <a:lstStyle>
            <a:lvl1pPr marL="0" indent="0" algn="ctr">
              <a:buNone/>
              <a:defRPr sz="1200" b="1">
                <a:solidFill>
                  <a:srgbClr val="6D809C"/>
                </a:solidFill>
              </a:defRPr>
            </a:lvl1pPr>
          </a:lstStyle>
          <a:p>
            <a:pPr lvl="0"/>
            <a:r>
              <a:rPr lang="en-US" dirty="0" err="1"/>
              <a:t>Veniam</a:t>
            </a:r>
            <a:r>
              <a:rPr lang="en-US" dirty="0"/>
              <a:t> </a:t>
            </a:r>
            <a:r>
              <a:rPr lang="en-US" dirty="0" err="1"/>
              <a:t>offendit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cum, stet </a:t>
            </a:r>
            <a:r>
              <a:rPr lang="en-US" dirty="0" err="1"/>
              <a:t>omnesque</a:t>
            </a:r>
            <a:r>
              <a:rPr lang="en-US" dirty="0"/>
              <a:t> </a:t>
            </a:r>
            <a:r>
              <a:rPr lang="en-US" dirty="0" err="1"/>
              <a:t>forensibus</a:t>
            </a:r>
            <a:endParaRPr lang="en-US" dirty="0"/>
          </a:p>
        </p:txBody>
      </p:sp>
      <p:sp>
        <p:nvSpPr>
          <p:cNvPr id="27" name="Text Placeholder 24">
            <a:extLst>
              <a:ext uri="{FF2B5EF4-FFF2-40B4-BE49-F238E27FC236}">
                <a16:creationId xmlns:a16="http://schemas.microsoft.com/office/drawing/2014/main" id="{5F62437E-3378-4A78-ADFB-F9EEFFAE16A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82517" y="3653595"/>
            <a:ext cx="1881187" cy="541337"/>
          </a:xfrm>
        </p:spPr>
        <p:txBody>
          <a:bodyPr>
            <a:normAutofit/>
          </a:bodyPr>
          <a:lstStyle>
            <a:lvl1pPr marL="0" indent="0" algn="ctr">
              <a:buNone/>
              <a:defRPr sz="1200" b="1">
                <a:solidFill>
                  <a:srgbClr val="6D809C"/>
                </a:solidFill>
              </a:defRPr>
            </a:lvl1pPr>
          </a:lstStyle>
          <a:p>
            <a:pPr lvl="0"/>
            <a:r>
              <a:rPr lang="en-US" dirty="0" err="1"/>
              <a:t>Veniam</a:t>
            </a:r>
            <a:r>
              <a:rPr lang="en-US" dirty="0"/>
              <a:t> </a:t>
            </a:r>
            <a:r>
              <a:rPr lang="en-US" dirty="0" err="1"/>
              <a:t>offendit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cum, stet </a:t>
            </a:r>
            <a:r>
              <a:rPr lang="en-US" dirty="0" err="1"/>
              <a:t>omnesque</a:t>
            </a:r>
            <a:r>
              <a:rPr lang="en-US" dirty="0"/>
              <a:t> </a:t>
            </a:r>
            <a:r>
              <a:rPr lang="en-US" dirty="0" err="1"/>
              <a:t>forensibus</a:t>
            </a:r>
            <a:endParaRPr lang="en-US" dirty="0"/>
          </a:p>
        </p:txBody>
      </p:sp>
      <p:sp>
        <p:nvSpPr>
          <p:cNvPr id="28" name="Text Placeholder 24">
            <a:extLst>
              <a:ext uri="{FF2B5EF4-FFF2-40B4-BE49-F238E27FC236}">
                <a16:creationId xmlns:a16="http://schemas.microsoft.com/office/drawing/2014/main" id="{1743FF1C-F0E0-4973-80B7-0617CED1401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824154" y="3653595"/>
            <a:ext cx="1881187" cy="541337"/>
          </a:xfrm>
        </p:spPr>
        <p:txBody>
          <a:bodyPr>
            <a:normAutofit/>
          </a:bodyPr>
          <a:lstStyle>
            <a:lvl1pPr marL="0" indent="0" algn="ctr">
              <a:buNone/>
              <a:defRPr sz="1200" b="1">
                <a:solidFill>
                  <a:srgbClr val="6D809C"/>
                </a:solidFill>
              </a:defRPr>
            </a:lvl1pPr>
          </a:lstStyle>
          <a:p>
            <a:pPr lvl="0"/>
            <a:r>
              <a:rPr lang="en-US" dirty="0" err="1"/>
              <a:t>Veniam</a:t>
            </a:r>
            <a:r>
              <a:rPr lang="en-US" dirty="0"/>
              <a:t> </a:t>
            </a:r>
            <a:r>
              <a:rPr lang="en-US" dirty="0" err="1"/>
              <a:t>offendit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cum, stet </a:t>
            </a:r>
            <a:r>
              <a:rPr lang="en-US" dirty="0" err="1"/>
              <a:t>omnesque</a:t>
            </a:r>
            <a:r>
              <a:rPr lang="en-US" dirty="0"/>
              <a:t> </a:t>
            </a:r>
            <a:r>
              <a:rPr lang="en-US" dirty="0" err="1"/>
              <a:t>forensibus</a:t>
            </a:r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37A461C-E82B-BD42-9B9F-C22737B5517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50679" y="6336792"/>
            <a:ext cx="463891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62812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84358C2-B592-4E2D-A562-F3E67479FE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798057" y="1117617"/>
            <a:ext cx="4951603" cy="51185"/>
          </a:xfrm>
          <a:prstGeom prst="rect">
            <a:avLst/>
          </a:prstGeom>
        </p:spPr>
      </p:pic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C001CEEE-F0D0-4EA7-B149-A53185B0BFE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7436" y="427603"/>
            <a:ext cx="5261723" cy="877887"/>
          </a:xfrm>
        </p:spPr>
        <p:txBody>
          <a:bodyPr>
            <a:normAutofit/>
          </a:bodyPr>
          <a:lstStyle>
            <a:lvl1pPr marL="0" indent="0">
              <a:buNone/>
              <a:defRPr sz="2800" b="1" baseline="0">
                <a:solidFill>
                  <a:srgbClr val="143157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Infographic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91252DC8-7098-4BCF-B826-610D2C6702B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89159" y="1468526"/>
            <a:ext cx="6055151" cy="4594225"/>
          </a:xfrm>
        </p:spPr>
        <p:txBody>
          <a:bodyPr/>
          <a:lstStyle>
            <a:lvl1pPr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sz="200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sz="160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sz="140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sz="14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err="1"/>
              <a:t>Veniam</a:t>
            </a:r>
            <a:r>
              <a:rPr lang="en-US" dirty="0"/>
              <a:t> </a:t>
            </a:r>
            <a:r>
              <a:rPr lang="en-US" dirty="0" err="1"/>
              <a:t>offendit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cum, stet </a:t>
            </a:r>
            <a:r>
              <a:rPr lang="en-US" dirty="0" err="1"/>
              <a:t>omnesque</a:t>
            </a:r>
            <a:r>
              <a:rPr lang="en-US" dirty="0"/>
              <a:t> </a:t>
            </a:r>
            <a:r>
              <a:rPr lang="en-US" dirty="0" err="1"/>
              <a:t>forensibus</a:t>
            </a:r>
            <a:r>
              <a:rPr lang="en-US" dirty="0"/>
              <a:t> ex sed.</a:t>
            </a:r>
          </a:p>
          <a:p>
            <a:pPr lvl="1"/>
            <a:r>
              <a:rPr lang="en-US" dirty="0"/>
              <a:t>Ex </a:t>
            </a:r>
            <a:r>
              <a:rPr lang="en-US" dirty="0" err="1"/>
              <a:t>legere</a:t>
            </a:r>
            <a:r>
              <a:rPr lang="en-US" dirty="0"/>
              <a:t> </a:t>
            </a:r>
            <a:r>
              <a:rPr lang="en-US" dirty="0" err="1"/>
              <a:t>alternum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usu</a:t>
            </a:r>
            <a:r>
              <a:rPr lang="en-US" dirty="0"/>
              <a:t>, </a:t>
            </a:r>
            <a:r>
              <a:rPr lang="en-US" dirty="0" err="1"/>
              <a:t>nominavi</a:t>
            </a:r>
            <a:r>
              <a:rPr lang="en-US" dirty="0"/>
              <a:t> </a:t>
            </a:r>
            <a:r>
              <a:rPr lang="en-US" dirty="0" err="1"/>
              <a:t>princepes</a:t>
            </a:r>
            <a:r>
              <a:rPr lang="en-US" dirty="0"/>
              <a:t> cu sea.</a:t>
            </a:r>
          </a:p>
          <a:p>
            <a:pPr lvl="2"/>
            <a:r>
              <a:rPr lang="en-US" dirty="0" err="1"/>
              <a:t>Nonumy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elaboratet</a:t>
            </a:r>
            <a:r>
              <a:rPr lang="en-US" dirty="0"/>
              <a:t> et pro, lorem option has id.</a:t>
            </a:r>
          </a:p>
          <a:p>
            <a:pPr lvl="3"/>
            <a:r>
              <a:rPr lang="en-US" dirty="0"/>
              <a:t>Sit in </a:t>
            </a:r>
            <a:r>
              <a:rPr lang="en-US" dirty="0" err="1"/>
              <a:t>movet</a:t>
            </a:r>
            <a:r>
              <a:rPr lang="en-US" dirty="0"/>
              <a:t> </a:t>
            </a:r>
            <a:r>
              <a:rPr lang="en-US" dirty="0" err="1"/>
              <a:t>iriure</a:t>
            </a:r>
            <a:r>
              <a:rPr lang="en-US" dirty="0"/>
              <a:t> </a:t>
            </a:r>
            <a:r>
              <a:rPr lang="en-US" dirty="0" err="1"/>
              <a:t>mentitum</a:t>
            </a:r>
            <a:r>
              <a:rPr lang="en-US" dirty="0"/>
              <a:t>, cum in </a:t>
            </a:r>
            <a:r>
              <a:rPr lang="en-US" dirty="0" err="1"/>
              <a:t>unum</a:t>
            </a:r>
            <a:r>
              <a:rPr lang="en-US" dirty="0"/>
              <a:t> </a:t>
            </a:r>
            <a:r>
              <a:rPr lang="en-US" dirty="0" err="1"/>
              <a:t>indoctum</a:t>
            </a:r>
            <a:r>
              <a:rPr lang="en-US" dirty="0"/>
              <a:t> </a:t>
            </a:r>
            <a:r>
              <a:rPr lang="en-US" dirty="0" err="1"/>
              <a:t>urbanitas</a:t>
            </a:r>
            <a:r>
              <a:rPr lang="en-US" dirty="0"/>
              <a:t>, at sed </a:t>
            </a:r>
            <a:r>
              <a:rPr lang="en-US" dirty="0" err="1"/>
              <a:t>assum</a:t>
            </a:r>
            <a:r>
              <a:rPr lang="en-US" dirty="0"/>
              <a:t> </a:t>
            </a:r>
            <a:r>
              <a:rPr lang="en-US" dirty="0" err="1"/>
              <a:t>paulo</a:t>
            </a:r>
            <a:r>
              <a:rPr lang="en-US" dirty="0"/>
              <a:t> commune.</a:t>
            </a:r>
          </a:p>
          <a:p>
            <a:pPr lvl="4"/>
            <a:r>
              <a:rPr lang="en-US" dirty="0" err="1"/>
              <a:t>Nibh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cu sed, </a:t>
            </a:r>
            <a:r>
              <a:rPr lang="en-US" dirty="0" err="1"/>
              <a:t>suas</a:t>
            </a:r>
            <a:r>
              <a:rPr lang="en-US" dirty="0"/>
              <a:t> </a:t>
            </a:r>
            <a:r>
              <a:rPr lang="en-US" dirty="0" err="1"/>
              <a:t>docendi</a:t>
            </a:r>
            <a:r>
              <a:rPr lang="en-US" dirty="0"/>
              <a:t> </a:t>
            </a:r>
            <a:r>
              <a:rPr lang="en-US" dirty="0" err="1"/>
              <a:t>assueverit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per.</a:t>
            </a:r>
          </a:p>
        </p:txBody>
      </p:sp>
      <p:sp>
        <p:nvSpPr>
          <p:cNvPr id="10" name="Chart Placeholder 12">
            <a:extLst>
              <a:ext uri="{FF2B5EF4-FFF2-40B4-BE49-F238E27FC236}">
                <a16:creationId xmlns:a16="http://schemas.microsoft.com/office/drawing/2014/main" id="{F55C8266-7965-46DD-8B9A-4627A7E90BEB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904167" y="1468525"/>
            <a:ext cx="4791678" cy="459422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4FBF87C-91AB-8E4B-B4E9-2C4E838889D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0679" y="6336792"/>
            <a:ext cx="463891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9933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42C3B69-7864-4697-9C8A-4FD69E857EA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798057" y="1117617"/>
            <a:ext cx="4951603" cy="511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147C71-3563-4AC2-BEDA-967406328C0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0679" y="6336792"/>
            <a:ext cx="463891" cy="365760"/>
          </a:xfrm>
          <a:prstGeom prst="rect">
            <a:avLst/>
          </a:prstGeom>
        </p:spPr>
      </p:pic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356BB0DC-7DBB-496E-9B5E-59997C81377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7436" y="427603"/>
            <a:ext cx="5261723" cy="877887"/>
          </a:xfrm>
        </p:spPr>
        <p:txBody>
          <a:bodyPr>
            <a:normAutofit/>
          </a:bodyPr>
          <a:lstStyle>
            <a:lvl1pPr marL="0" indent="0">
              <a:buNone/>
              <a:defRPr sz="2800" b="1" baseline="0">
                <a:solidFill>
                  <a:srgbClr val="143157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Table</a:t>
            </a:r>
          </a:p>
        </p:txBody>
      </p:sp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60A5F568-05C1-44EE-B80A-C6EBC94317A6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727075" y="1603375"/>
            <a:ext cx="7742238" cy="2743200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Table Placeholder 13">
            <a:extLst>
              <a:ext uri="{FF2B5EF4-FFF2-40B4-BE49-F238E27FC236}">
                <a16:creationId xmlns:a16="http://schemas.microsoft.com/office/drawing/2014/main" id="{BD371443-8FD5-402D-A59F-252F390FFE2B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727075" y="4602163"/>
            <a:ext cx="4130675" cy="157321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343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Evan Savaria, 10/01/2020, The Age of Algorithms, Clifford Lynch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7B843-236F-4701-AAA1-881D99B3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787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Evan Savaria, 10/01/2020, The Age of Algorithms, Clifford Lynch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7B843-236F-4701-AAA1-881D99B3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842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Evan Savaria, 10/01/2020, The Age of Algorithms, Clifford Lynch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7B843-236F-4701-AAA1-881D99B3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358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Evan Savaria, 10/01/2020, The Age of Algorithms, Clifford Lynch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7B843-236F-4701-AAA1-881D99B3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218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Evan Savaria, 10/01/2020, The Age of Algorithms, Clifford Lynch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7B843-236F-4701-AAA1-881D99B3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811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Evan Savaria, 10/01/2020, The Age of Algorithms, Clifford Lynch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77B843-236F-4701-AAA1-881D99B3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542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Evan Savaria, 10/01/2020, The Age of Algorithms, Clifford Lynch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7B843-236F-4701-AAA1-881D99B3B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545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664" r:id="rId13"/>
    <p:sldLayoutId id="2147483665" r:id="rId14"/>
    <p:sldLayoutId id="2147483666" r:id="rId15"/>
    <p:sldLayoutId id="2147483650" r:id="rId16"/>
    <p:sldLayoutId id="2147483651" r:id="rId17"/>
    <p:sldLayoutId id="2147483652" r:id="rId18"/>
    <p:sldLayoutId id="2147483707" r:id="rId19"/>
    <p:sldLayoutId id="2147483708" r:id="rId20"/>
    <p:sldLayoutId id="2147483706" r:id="rId21"/>
    <p:sldLayoutId id="2147483709" r:id="rId22"/>
    <p:sldLayoutId id="2147483653" r:id="rId23"/>
    <p:sldLayoutId id="2147483654" r:id="rId24"/>
    <p:sldLayoutId id="2147483655" r:id="rId25"/>
    <p:sldLayoutId id="2147483656" r:id="rId26"/>
    <p:sldLayoutId id="2147483657" r:id="rId27"/>
    <p:sldLayoutId id="2147483658" r:id="rId28"/>
    <p:sldLayoutId id="2147483659" r:id="rId29"/>
    <p:sldLayoutId id="2147483660" r:id="rId30"/>
    <p:sldLayoutId id="2147483661" r:id="rId31"/>
    <p:sldLayoutId id="2147483662" r:id="rId3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www.whitehouse.gov/presidential-actions/proclamation-suspension-entry-immigrants-nonimmigrants-persons-pose-risk-transmitting-2019-novel-coronavirus/" TargetMode="Externa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archive.org/web/20200207174020if_/https:/twitter.com/WHO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eb.archive.org/web/20200307012710/https:/www.who.int/news-room/q-a-detail/q-a-coronaviruses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3.xml"/><Relationship Id="rId6" Type="http://schemas.openxmlformats.org/officeDocument/2006/relationships/hyperlink" Target="http://en.people.cn/n3/2020/0213/c90000-9657268.html" TargetMode="External"/><Relationship Id="rId5" Type="http://schemas.openxmlformats.org/officeDocument/2006/relationships/hyperlink" Target="http://web.archive.org/web/20200308012752/https:/www.who.int/news-room/q-a-detail/q-a-coronaviruses" TargetMode="External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bc.com/news/world-us-canada-52289056" TargetMode="Externa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euters.com/article/us-health-coronavirus-china-who/china-pledges-30-million-more-for-whos-coronavirus-fight-idUSKCN2250VM" TargetMode="Externa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nn.com/world/live-news/coronavirus-pandemic-04-10-20/h_22356f654296c004330e2149b8afd5eb" TargetMode="External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WHO/status/1254160937805926405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3.xml"/><Relationship Id="rId5" Type="http://schemas.openxmlformats.org/officeDocument/2006/relationships/hyperlink" Target="https://web.archive.org/web/20200425183010if_/https:/twitter.com/WHO" TargetMode="Externa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ho.int/countries/" TargetMode="External"/><Relationship Id="rId2" Type="http://schemas.openxmlformats.org/officeDocument/2006/relationships/hyperlink" Target="https://www.jpost.com/international/the-whos-response-to-covid-19-reveals-its-political-bias-opinion-625233" TargetMode="External"/><Relationship Id="rId1" Type="http://schemas.openxmlformats.org/officeDocument/2006/relationships/slideLayout" Target="../slideLayouts/slideLayout23.xml"/><Relationship Id="rId5" Type="http://schemas.openxmlformats.org/officeDocument/2006/relationships/hyperlink" Target="https://www.cnn.com/2020/02/14/asia/coronavirus-who-china-intl-hnk/index.html" TargetMode="External"/><Relationship Id="rId4" Type="http://schemas.openxmlformats.org/officeDocument/2006/relationships/hyperlink" Target="https://www.newstatesman.com/science-tech/2020/03/why-did-world-health-organisation-wait-so-long-declare-coronavirus-pandemic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howmuch.net/articles/who-contribution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ho.int/csr/don/05-january-2020-pneumonia-of-unkown-cause-china/en/" TargetMode="Externa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mprc.gov.cn/mfa_eng/zxxx_662805/t1737014.shtml" TargetMode="Externa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WHO/status/1222968023876763649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who/status/1217043229427761152?lang=en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0BF68C5-2E5A-3741-8B13-7E52F177BE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24788" y="1593550"/>
            <a:ext cx="8546482" cy="631340"/>
          </a:xfrm>
        </p:spPr>
        <p:txBody>
          <a:bodyPr/>
          <a:lstStyle/>
          <a:p>
            <a:r>
              <a:rPr lang="en-US" sz="4000" b="1" dirty="0"/>
              <a:t>Is the World Health Organization (WHO) Influenced by Political Power?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5E71B2-839B-AF45-B237-7F8A026E4F0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270375" y="3787814"/>
            <a:ext cx="3855053" cy="1409218"/>
          </a:xfrm>
        </p:spPr>
        <p:txBody>
          <a:bodyPr>
            <a:normAutofit fontScale="92500"/>
          </a:bodyPr>
          <a:lstStyle/>
          <a:p>
            <a:r>
              <a:rPr lang="en-US" dirty="0"/>
              <a:t>Presented by: Evan Savaria</a:t>
            </a:r>
          </a:p>
          <a:p>
            <a:r>
              <a:rPr lang="en-US" dirty="0"/>
              <a:t>CS 895: Web Archiving Forensics</a:t>
            </a:r>
          </a:p>
          <a:p>
            <a:r>
              <a:rPr lang="en-US" dirty="0"/>
              <a:t>November 19, 2020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E37DAC-89C1-4467-9F41-907511A11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5324" y="218611"/>
            <a:ext cx="2152456" cy="89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447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52DAB37-82A7-405C-9CB6-E019F4301E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6316" y="458068"/>
            <a:ext cx="6322044" cy="877887"/>
          </a:xfrm>
        </p:spPr>
        <p:txBody>
          <a:bodyPr/>
          <a:lstStyle/>
          <a:p>
            <a:r>
              <a:rPr lang="en-US" dirty="0"/>
              <a:t>United States Imposes Travel Restrictions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732165-FD16-49C9-BE8B-FAC8D57EFDD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On January 31, 2020 the United States blocks travel from China</a:t>
            </a:r>
          </a:p>
          <a:p>
            <a:endParaRPr lang="en-US" dirty="0"/>
          </a:p>
          <a:p>
            <a:r>
              <a:rPr lang="en-US" dirty="0"/>
              <a:t> The order became effective on February 2</a:t>
            </a:r>
            <a:r>
              <a:rPr lang="en-US" baseline="30000" dirty="0"/>
              <a:t>nd</a:t>
            </a:r>
          </a:p>
          <a:p>
            <a:endParaRPr lang="en-US" dirty="0"/>
          </a:p>
          <a:p>
            <a:r>
              <a:rPr lang="en-US" dirty="0"/>
              <a:t>Secretary of Health and Human Services Alex Azar declares the coronavirus a public health emergency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BB1608-B158-450D-BE70-FE20E1DB5D80}"/>
              </a:ext>
            </a:extLst>
          </p:cNvPr>
          <p:cNvSpPr txBox="1"/>
          <p:nvPr/>
        </p:nvSpPr>
        <p:spPr>
          <a:xfrm>
            <a:off x="876316" y="6008916"/>
            <a:ext cx="6096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2"/>
              </a:rPr>
              <a:t>https://www.whitehouse.gov/presidential-actions/proclamation-suspension-entry-immigrants-nonimmigrants-persons-pose-risk-transmitting-2019-novel-coronavirus/</a:t>
            </a:r>
            <a:endParaRPr lang="en-US" sz="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EDD1E5F-C0FF-403F-B64B-0B9D92305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6383" y="4607559"/>
            <a:ext cx="1938338" cy="6143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80FDDEC-BB84-4312-ACFD-4812978168B8}"/>
              </a:ext>
            </a:extLst>
          </p:cNvPr>
          <p:cNvSpPr txBox="1"/>
          <p:nvPr/>
        </p:nvSpPr>
        <p:spPr>
          <a:xfrm>
            <a:off x="3063432" y="6399932"/>
            <a:ext cx="6461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Evan Savaria, </a:t>
            </a:r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11/19/2020, Is the World Health Organization (WHO) influenced by Political Power?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88E01B-A2B6-4742-9932-D36504AFF3F8}"/>
              </a:ext>
            </a:extLst>
          </p:cNvPr>
          <p:cNvSpPr txBox="1"/>
          <p:nvPr/>
        </p:nvSpPr>
        <p:spPr>
          <a:xfrm>
            <a:off x="10915650" y="6330950"/>
            <a:ext cx="438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047402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46EACD-416C-47D2-A011-0E7D7DBE33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6315" y="458068"/>
            <a:ext cx="9872707" cy="877887"/>
          </a:xfrm>
        </p:spPr>
        <p:txBody>
          <a:bodyPr/>
          <a:lstStyle/>
          <a:p>
            <a:r>
              <a:rPr lang="en-US" dirty="0"/>
              <a:t>WHO Deletes Tweet Recognizing Death of Whistleblower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E05916-0954-4D40-8A1E-F4DA744F7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378" y="2455280"/>
            <a:ext cx="5712409" cy="17634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C375E26-8FD0-4FB5-9140-5B4754CC9089}"/>
              </a:ext>
            </a:extLst>
          </p:cNvPr>
          <p:cNvSpPr txBox="1"/>
          <p:nvPr/>
        </p:nvSpPr>
        <p:spPr>
          <a:xfrm>
            <a:off x="1360507" y="4904033"/>
            <a:ext cx="609696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hlinkClick r:id="rId3"/>
              </a:rPr>
              <a:t>https://web.archive.org/web/20200207174020if_/https://twitter.com/WHO</a:t>
            </a:r>
            <a:endParaRPr lang="en-US" sz="1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4F9EB6-F248-4EE4-9B1D-8966FE23073E}"/>
              </a:ext>
            </a:extLst>
          </p:cNvPr>
          <p:cNvSpPr txBox="1"/>
          <p:nvPr/>
        </p:nvSpPr>
        <p:spPr>
          <a:xfrm>
            <a:off x="7531261" y="1406807"/>
            <a:ext cx="321776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 2020-12-30, Dr. Li Wenliang wrote to a group of medical colleagues on “WeChat” that seven cases of a SARS-like pneumonia had been confirmed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Months later he died on 2020-02-07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WHO expressed sadness for the loss of Dr. Li Wenliang but later deleted the tweet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Concurrently, the Chinese state deleted any messages about Li’s death from the internet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A8972A-2963-4029-8BD2-815E48EC7330}"/>
              </a:ext>
            </a:extLst>
          </p:cNvPr>
          <p:cNvSpPr txBox="1"/>
          <p:nvPr/>
        </p:nvSpPr>
        <p:spPr>
          <a:xfrm>
            <a:off x="3063432" y="6399932"/>
            <a:ext cx="6461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Evan Savaria, </a:t>
            </a:r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11/19/2020, Is the World Health Organization (WHO) influenced by Political Power?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34E7BA-8B24-4ED2-94D3-21DA5D9C2683}"/>
              </a:ext>
            </a:extLst>
          </p:cNvPr>
          <p:cNvSpPr txBox="1"/>
          <p:nvPr/>
        </p:nvSpPr>
        <p:spPr>
          <a:xfrm>
            <a:off x="10915650" y="6330950"/>
            <a:ext cx="438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060825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649C516-85B9-40C6-BE02-1EC39AE280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6316" y="458068"/>
            <a:ext cx="7654226" cy="877887"/>
          </a:xfrm>
        </p:spPr>
        <p:txBody>
          <a:bodyPr/>
          <a:lstStyle/>
          <a:p>
            <a:r>
              <a:rPr lang="en-US" dirty="0"/>
              <a:t>Measures Deemed Ineffective Against COVID-19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10FA30-A2CF-44E6-9D77-1C0BB5BC5F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215" y="1999128"/>
            <a:ext cx="6602229" cy="23020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F56CF38-0E2A-4623-A4FA-A6CB3FF24CAF}"/>
              </a:ext>
            </a:extLst>
          </p:cNvPr>
          <p:cNvSpPr txBox="1"/>
          <p:nvPr/>
        </p:nvSpPr>
        <p:spPr>
          <a:xfrm>
            <a:off x="709914" y="4122768"/>
            <a:ext cx="621896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3"/>
              </a:rPr>
              <a:t>http://web.archive.org/web/20200307012710/https://www.who.int/news-room/q-a-detail/q-a-coronaviruses</a:t>
            </a:r>
            <a:endParaRPr lang="en-US" sz="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5F7C1D-9283-41D2-83A3-261022A4E106}"/>
              </a:ext>
            </a:extLst>
          </p:cNvPr>
          <p:cNvSpPr txBox="1"/>
          <p:nvPr/>
        </p:nvSpPr>
        <p:spPr>
          <a:xfrm>
            <a:off x="818442" y="1304483"/>
            <a:ext cx="1073695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effectLst/>
                <a:latin typeface="Arial" panose="020B0604020202020204" pitchFamily="34" charset="0"/>
              </a:rPr>
              <a:t>March 03, 2020: The National Health Commission of China (NHC) released Diagnosis and Treatment Protocol for Covid-19 which made modifications in the determination of transmission routes and clinical symptoms, updated diagnostic criteria, and emphasized the integration of traditional Chinese medicine and Western medicine in treating the disease</a:t>
            </a:r>
            <a:endParaRPr 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552E4E-B65B-4482-B224-783632587867}"/>
              </a:ext>
            </a:extLst>
          </p:cNvPr>
          <p:cNvSpPr txBox="1"/>
          <p:nvPr/>
        </p:nvSpPr>
        <p:spPr>
          <a:xfrm>
            <a:off x="7826320" y="2376098"/>
            <a:ext cx="3688465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Chinese Covid-19 Q&amp;A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2020-03-05: Herbal remedies were deemed not effective against Covid-19 by WHO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2020-03-06: Herbal remedies were then removed from the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algn="ctr"/>
            <a:r>
              <a:rPr lang="en-US" sz="1400" b="1" dirty="0"/>
              <a:t>English Covid-19 Q&amp;A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2020-03-07: Herbal remedies were deemed not effective against Covid-19 by WHO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2020-03-08: Herbal remedies were then removed from the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Changing the Q&amp;A list and doing so on China’s first suggests WHO did not want to contradict the president of China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2AA0F4B-CEB4-4BC1-8A87-EDA4E0C6F8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914" y="4464878"/>
            <a:ext cx="5560882" cy="189445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A1655F0-ED5F-48E7-98EE-3F365E19D49E}"/>
              </a:ext>
            </a:extLst>
          </p:cNvPr>
          <p:cNvSpPr txBox="1"/>
          <p:nvPr/>
        </p:nvSpPr>
        <p:spPr>
          <a:xfrm>
            <a:off x="709914" y="6061524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5"/>
              </a:rPr>
              <a:t>http://web.archive.org/web/20200308012752/https://www.who.int/news-room/q-a-detail/q-a-coronaviruses</a:t>
            </a:r>
            <a:endParaRPr lang="en-US" sz="800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0D1F18E-51E2-4360-828C-214D4C2CC96C}"/>
              </a:ext>
            </a:extLst>
          </p:cNvPr>
          <p:cNvSpPr/>
          <p:nvPr/>
        </p:nvSpPr>
        <p:spPr>
          <a:xfrm>
            <a:off x="736925" y="3154032"/>
            <a:ext cx="2152891" cy="21544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2685175-4544-47EF-9074-CBBE1C8166DB}"/>
              </a:ext>
            </a:extLst>
          </p:cNvPr>
          <p:cNvCxnSpPr/>
          <p:nvPr/>
        </p:nvCxnSpPr>
        <p:spPr>
          <a:xfrm>
            <a:off x="289367" y="4413813"/>
            <a:ext cx="740779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53417ABB-B809-4A79-B736-F498169797A7}"/>
              </a:ext>
            </a:extLst>
          </p:cNvPr>
          <p:cNvSpPr txBox="1"/>
          <p:nvPr/>
        </p:nvSpPr>
        <p:spPr>
          <a:xfrm>
            <a:off x="3063432" y="6399932"/>
            <a:ext cx="6461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Evan Savaria, </a:t>
            </a:r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11/19/2020, Is the World Health Organization (WHO) influenced by Political Power?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9E706A-7E2F-4C58-AE63-8D3F1CE50EDA}"/>
              </a:ext>
            </a:extLst>
          </p:cNvPr>
          <p:cNvSpPr txBox="1"/>
          <p:nvPr/>
        </p:nvSpPr>
        <p:spPr>
          <a:xfrm>
            <a:off x="10915650" y="6330950"/>
            <a:ext cx="438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12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4023730-1BE8-43A6-9542-3DB7D0DE2162}"/>
              </a:ext>
            </a:extLst>
          </p:cNvPr>
          <p:cNvSpPr txBox="1"/>
          <p:nvPr/>
        </p:nvSpPr>
        <p:spPr>
          <a:xfrm>
            <a:off x="8624265" y="1817207"/>
            <a:ext cx="356773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6"/>
              </a:rPr>
              <a:t>http://en.people.cn/n3/2020/0213/c90000-9657268.html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6669113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7B15D6-FF00-4AE6-8E27-74CAF3037F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6316" y="458068"/>
            <a:ext cx="7296134" cy="877887"/>
          </a:xfrm>
        </p:spPr>
        <p:txBody>
          <a:bodyPr/>
          <a:lstStyle/>
          <a:p>
            <a:r>
              <a:rPr lang="en-US" dirty="0"/>
              <a:t>United States Suspends WHO Financial Support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F69C7-0F62-4EF8-94FF-9E409FCF60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On April 15, 2020 the United States said they would halt funding to the World Health Organization because it failed in basic duty in response to the pandemic</a:t>
            </a:r>
          </a:p>
          <a:p>
            <a:r>
              <a:rPr lang="en-US" sz="2800" dirty="0"/>
              <a:t>The President Donald Trump accused the WHO of having being biased towards China</a:t>
            </a:r>
          </a:p>
          <a:p>
            <a:r>
              <a:rPr lang="en-US" sz="2800" dirty="0"/>
              <a:t>The United States gave $400 Million in 2019 to the WHO</a:t>
            </a:r>
          </a:p>
          <a:p>
            <a:r>
              <a:rPr lang="en-US" sz="2800" dirty="0"/>
              <a:t>Many criticized the presidents actions of halting funding during a world health crisis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81061F-9242-4760-A8FC-F655B5E6D57A}"/>
              </a:ext>
            </a:extLst>
          </p:cNvPr>
          <p:cNvSpPr txBox="1"/>
          <p:nvPr/>
        </p:nvSpPr>
        <p:spPr>
          <a:xfrm>
            <a:off x="876316" y="6028356"/>
            <a:ext cx="609463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2"/>
              </a:rPr>
              <a:t>https://www.bbc.com/news/world-us-canada-52289056</a:t>
            </a:r>
            <a:endParaRPr lang="en-US" sz="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2D51F5-9F48-43AF-8274-6680DDC5FEB4}"/>
              </a:ext>
            </a:extLst>
          </p:cNvPr>
          <p:cNvSpPr txBox="1"/>
          <p:nvPr/>
        </p:nvSpPr>
        <p:spPr>
          <a:xfrm>
            <a:off x="3063432" y="6399932"/>
            <a:ext cx="6461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Evan Savaria, </a:t>
            </a:r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11/19/2020, Is the World Health Organization (WHO) influenced by Political Power?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BC2BD3-839F-4D86-96B6-7AA2E9772B63}"/>
              </a:ext>
            </a:extLst>
          </p:cNvPr>
          <p:cNvSpPr txBox="1"/>
          <p:nvPr/>
        </p:nvSpPr>
        <p:spPr>
          <a:xfrm>
            <a:off x="10915650" y="6330950"/>
            <a:ext cx="438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424744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BE7D86-3195-452E-AD58-5CD960789E7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6316" y="458068"/>
            <a:ext cx="6464284" cy="877887"/>
          </a:xfrm>
        </p:spPr>
        <p:txBody>
          <a:bodyPr/>
          <a:lstStyle/>
          <a:p>
            <a:r>
              <a:rPr lang="en-US" dirty="0"/>
              <a:t>China Makes $30M Donation to WHO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9E220B-32B7-4980-BCCA-57EDB595EDE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On April 23, 2020, China announces a donation of $30 million to the World Health Organization</a:t>
            </a:r>
          </a:p>
          <a:p>
            <a:r>
              <a:rPr lang="en-US" dirty="0"/>
              <a:t>This pledge was announced a week after U.S. President Donald Trump accused the WHO of promoting Chinese disinformation</a:t>
            </a:r>
          </a:p>
          <a:p>
            <a:r>
              <a:rPr lang="en-US" dirty="0"/>
              <a:t>China’s spokeswoman explains supporting the WHO is supporting multilateralism and global solidarity</a:t>
            </a:r>
          </a:p>
          <a:p>
            <a:endParaRPr lang="en-US" dirty="0"/>
          </a:p>
          <a:p>
            <a:r>
              <a:rPr lang="en-US" dirty="0"/>
              <a:t>Tedros Adhanom Ghebreyesus responds to the Trump Administration during a virtual briefing, “I hope the U.S. believes that this an important investment, not just to help others, but for the U.S. to stay safe also”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2C12D1-0310-462F-A291-5C78BE9DDD51}"/>
              </a:ext>
            </a:extLst>
          </p:cNvPr>
          <p:cNvSpPr txBox="1"/>
          <p:nvPr/>
        </p:nvSpPr>
        <p:spPr>
          <a:xfrm>
            <a:off x="876316" y="6061378"/>
            <a:ext cx="609463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2"/>
              </a:rPr>
              <a:t>https://www.reuters.com/article/us-health-coronavirus-china-who/china-pledges-30-million-more-for-whos-coronavirus-fight-idUSKCN2250VM</a:t>
            </a:r>
            <a:endParaRPr lang="en-US" sz="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1EC701-E96B-4CA9-9361-3E3105670CD4}"/>
              </a:ext>
            </a:extLst>
          </p:cNvPr>
          <p:cNvSpPr txBox="1"/>
          <p:nvPr/>
        </p:nvSpPr>
        <p:spPr>
          <a:xfrm>
            <a:off x="3063432" y="6399932"/>
            <a:ext cx="6461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Evan Savaria, </a:t>
            </a:r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11/19/2020, Is the World Health Organization (WHO) influenced by Political Power?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7D28C9-EAAF-4C9F-81E8-A2AB204C478D}"/>
              </a:ext>
            </a:extLst>
          </p:cNvPr>
          <p:cNvSpPr txBox="1"/>
          <p:nvPr/>
        </p:nvSpPr>
        <p:spPr>
          <a:xfrm>
            <a:off x="10915650" y="6330950"/>
            <a:ext cx="438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40484866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C7F16C2-D985-4279-9954-126461BD7F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6316" y="458068"/>
            <a:ext cx="7211044" cy="877887"/>
          </a:xfrm>
        </p:spPr>
        <p:txBody>
          <a:bodyPr/>
          <a:lstStyle/>
          <a:p>
            <a:r>
              <a:rPr lang="en-US" dirty="0"/>
              <a:t>United States Considers Immunity Certificates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4E1559-3A60-4BB6-B696-B5DBA046590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66527" y="1335955"/>
            <a:ext cx="8461095" cy="4594225"/>
          </a:xfrm>
        </p:spPr>
        <p:txBody>
          <a:bodyPr/>
          <a:lstStyle/>
          <a:p>
            <a:r>
              <a:rPr lang="en-US" dirty="0"/>
              <a:t>On April 10, 2020 Dr. </a:t>
            </a:r>
            <a:r>
              <a:rPr lang="en-US" dirty="0" err="1"/>
              <a:t>Fauci</a:t>
            </a:r>
            <a:r>
              <a:rPr lang="en-US" dirty="0"/>
              <a:t> explains immunity certificates may have some merit under certain circumstances</a:t>
            </a:r>
          </a:p>
          <a:p>
            <a:endParaRPr lang="en-US" dirty="0"/>
          </a:p>
          <a:p>
            <a:r>
              <a:rPr lang="en-US" dirty="0"/>
              <a:t>This effort will assist in knowing who is vulnerable or not</a:t>
            </a:r>
          </a:p>
          <a:p>
            <a:endParaRPr lang="en-US" dirty="0"/>
          </a:p>
          <a:p>
            <a:r>
              <a:rPr lang="en-US" dirty="0"/>
              <a:t>An antibody test would decide eligibility for the certificate</a:t>
            </a:r>
          </a:p>
          <a:p>
            <a:endParaRPr lang="en-US" dirty="0"/>
          </a:p>
          <a:p>
            <a:r>
              <a:rPr lang="en-US" dirty="0"/>
              <a:t>Anti-body tests would become available in the following weeks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363117-A050-467D-AFE1-3E62ACBFB388}"/>
              </a:ext>
            </a:extLst>
          </p:cNvPr>
          <p:cNvSpPr txBox="1"/>
          <p:nvPr/>
        </p:nvSpPr>
        <p:spPr>
          <a:xfrm>
            <a:off x="1087120" y="6021755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2"/>
              </a:rPr>
              <a:t>https://www.cnn.com/world/live-news/coronavirus-pandemic-04-10-20/h_22356f654296c004330e2149b8afd5eb</a:t>
            </a:r>
            <a:endParaRPr lang="en-US" sz="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E00BA3-B696-4364-94BA-DEE292AF2811}"/>
              </a:ext>
            </a:extLst>
          </p:cNvPr>
          <p:cNvSpPr txBox="1"/>
          <p:nvPr/>
        </p:nvSpPr>
        <p:spPr>
          <a:xfrm>
            <a:off x="3063432" y="6399932"/>
            <a:ext cx="6461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Evan Savaria, </a:t>
            </a:r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11/19/2020, Is the World Health Organization (WHO) influenced by Political Power?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F14ED1-18B8-40FB-AE2F-0E128687E351}"/>
              </a:ext>
            </a:extLst>
          </p:cNvPr>
          <p:cNvSpPr txBox="1"/>
          <p:nvPr/>
        </p:nvSpPr>
        <p:spPr>
          <a:xfrm>
            <a:off x="10915650" y="6330950"/>
            <a:ext cx="438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0537594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C7E5C9-AEC3-4410-8CE9-74FAA9F6E3A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6316" y="458068"/>
            <a:ext cx="7221204" cy="877887"/>
          </a:xfrm>
        </p:spPr>
        <p:txBody>
          <a:bodyPr/>
          <a:lstStyle/>
          <a:p>
            <a:r>
              <a:rPr lang="en-US" dirty="0"/>
              <a:t>WHO </a:t>
            </a:r>
            <a:r>
              <a:rPr lang="en-US" b="1" dirty="0"/>
              <a:t>Tweet Warning About Reinfection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EDDEFC-F100-44DC-854C-E127D4F74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461" y="1335955"/>
            <a:ext cx="3739019" cy="39322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EFEED26-BBBB-4647-8C1F-18B196F0B7BF}"/>
              </a:ext>
            </a:extLst>
          </p:cNvPr>
          <p:cNvSpPr txBox="1"/>
          <p:nvPr/>
        </p:nvSpPr>
        <p:spPr>
          <a:xfrm>
            <a:off x="7797800" y="5217673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3"/>
              </a:rPr>
              <a:t>https://twitter.com/WHO/status/1254160937805926405</a:t>
            </a:r>
            <a:endParaRPr lang="en-US" sz="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D32B02E-16AA-4368-88F1-1297469F82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617" y="1424883"/>
            <a:ext cx="4064923" cy="347433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B0E26A1-547B-482B-A6A3-4E7F5D457CC7}"/>
              </a:ext>
            </a:extLst>
          </p:cNvPr>
          <p:cNvSpPr txBox="1"/>
          <p:nvPr/>
        </p:nvSpPr>
        <p:spPr>
          <a:xfrm>
            <a:off x="1452880" y="4791494"/>
            <a:ext cx="416302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5"/>
              </a:rPr>
              <a:t>https://web.archive.org/web/20200425183010if_/https://twitter.com/WHO</a:t>
            </a:r>
            <a:endParaRPr lang="en-US" sz="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F701E3-4D89-4D9C-941A-474A91A16CCB}"/>
              </a:ext>
            </a:extLst>
          </p:cNvPr>
          <p:cNvSpPr txBox="1"/>
          <p:nvPr/>
        </p:nvSpPr>
        <p:spPr>
          <a:xfrm>
            <a:off x="1275080" y="5364768"/>
            <a:ext cx="609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Tweet on the left was deleted later in the day since there was no definitive proof about a reinfection outcome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Tweet on the right provided clarity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0DD845-1399-4C23-8360-C4B2A3E0971F}"/>
              </a:ext>
            </a:extLst>
          </p:cNvPr>
          <p:cNvSpPr txBox="1"/>
          <p:nvPr/>
        </p:nvSpPr>
        <p:spPr>
          <a:xfrm>
            <a:off x="3063432" y="6399932"/>
            <a:ext cx="6461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Evan Savaria, </a:t>
            </a:r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11/19/2020, Is the World Health Organization (WHO) influenced by Political Power?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96978AE-E5AC-4872-885B-A84B5B0E073B}"/>
              </a:ext>
            </a:extLst>
          </p:cNvPr>
          <p:cNvSpPr txBox="1"/>
          <p:nvPr/>
        </p:nvSpPr>
        <p:spPr>
          <a:xfrm>
            <a:off x="10915650" y="6330950"/>
            <a:ext cx="438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29890142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C9CA650-C80A-4271-9B59-CC995CFD61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6316" y="458068"/>
            <a:ext cx="6225524" cy="877887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9F7CE-5A94-4815-A761-D49675654F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76316" y="1347444"/>
            <a:ext cx="10134584" cy="459422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We discussed (6) potential actions influenced by political power between the WHO, United States, and China</a:t>
            </a:r>
          </a:p>
          <a:p>
            <a:pPr lvl="1"/>
            <a:endParaRPr lang="en-US" sz="1800" dirty="0"/>
          </a:p>
          <a:p>
            <a:r>
              <a:rPr lang="en-US" sz="2000" b="1" i="1" dirty="0"/>
              <a:t>2020-01-29/2020-01-30: </a:t>
            </a:r>
            <a:r>
              <a:rPr lang="en-US" sz="2000" i="1" dirty="0"/>
              <a:t>Director-General of WHO meets with Xi Jinping in Beijing and then recognizes </a:t>
            </a:r>
            <a:r>
              <a:rPr lang="en-US" sz="2000" dirty="0"/>
              <a:t>China on Twitter for virus containment</a:t>
            </a:r>
          </a:p>
          <a:p>
            <a:r>
              <a:rPr lang="en-US" sz="2000" b="1" i="1" dirty="0"/>
              <a:t>2020-01-14/2020-01-31: </a:t>
            </a:r>
            <a:r>
              <a:rPr lang="en-US" sz="2000" dirty="0"/>
              <a:t>WHO does not claim human-human transmission and the United States imposes travel restrictions</a:t>
            </a:r>
          </a:p>
          <a:p>
            <a:r>
              <a:rPr lang="en-US" sz="2000" b="1" i="1" dirty="0"/>
              <a:t>2020-02-07:  </a:t>
            </a:r>
            <a:r>
              <a:rPr lang="en-US" sz="2000" dirty="0"/>
              <a:t>China censors death of Dr. Li Wenliang and WHO deletes Tweet recognizing his death</a:t>
            </a:r>
          </a:p>
          <a:p>
            <a:r>
              <a:rPr lang="en-US" sz="2000" b="1" i="1" dirty="0"/>
              <a:t>2020-02-12/2020-03-07: </a:t>
            </a:r>
            <a:r>
              <a:rPr lang="en-US" sz="2000" dirty="0"/>
              <a:t>China promotes Chinese traditional medicine (TCM) and WHO removes herbal remedies from list of ineffective measures for treating COVID-19</a:t>
            </a:r>
          </a:p>
          <a:p>
            <a:r>
              <a:rPr lang="en-US" sz="2000" b="1" i="1" dirty="0"/>
              <a:t>2020-04-15/2020-04-23: </a:t>
            </a:r>
            <a:r>
              <a:rPr lang="en-US" sz="2000" dirty="0"/>
              <a:t>United States suspends WHO financial support and China donates $30 million to support WHO</a:t>
            </a:r>
          </a:p>
          <a:p>
            <a:r>
              <a:rPr lang="en-US" sz="2000" b="1" i="1" dirty="0"/>
              <a:t>2020-04-10/2020-04-24: </a:t>
            </a:r>
            <a:r>
              <a:rPr lang="en-US" sz="2000" dirty="0"/>
              <a:t>The United States considers immunity certificates and the WHO deletes tweet warning about uncertainty of reinfections 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b="1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F53DF7-BF08-42EF-87EE-D7D703219702}"/>
              </a:ext>
            </a:extLst>
          </p:cNvPr>
          <p:cNvSpPr txBox="1"/>
          <p:nvPr/>
        </p:nvSpPr>
        <p:spPr>
          <a:xfrm>
            <a:off x="10915650" y="6330950"/>
            <a:ext cx="438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17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26F8E5-5A8B-4C00-98E3-80EB4CDB714F}"/>
              </a:ext>
            </a:extLst>
          </p:cNvPr>
          <p:cNvSpPr txBox="1"/>
          <p:nvPr/>
        </p:nvSpPr>
        <p:spPr>
          <a:xfrm>
            <a:off x="3063432" y="6399932"/>
            <a:ext cx="6461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Evan Savaria, </a:t>
            </a:r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11/19/2020, Is the World Health Organization (WHO) influenced by Political Power?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78612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C9CA650-C80A-4271-9B59-CC995CFD61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6316" y="458068"/>
            <a:ext cx="6225524" cy="877887"/>
          </a:xfrm>
        </p:spPr>
        <p:txBody>
          <a:bodyPr/>
          <a:lstStyle/>
          <a:p>
            <a:r>
              <a:rPr lang="en-US" dirty="0"/>
              <a:t>Final Thoughts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9F7CE-5A94-4815-A761-D49675654F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76316" y="1347444"/>
            <a:ext cx="10134584" cy="459422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Challenges between country leaders does affect how the World Health Organization operates and is viewed globally</a:t>
            </a:r>
          </a:p>
          <a:p>
            <a:endParaRPr lang="en-US" dirty="0"/>
          </a:p>
          <a:p>
            <a:r>
              <a:rPr lang="en-US" dirty="0"/>
              <a:t>The deleted tweets were validated through use of the Internet Archive</a:t>
            </a:r>
          </a:p>
          <a:p>
            <a:pPr lvl="1"/>
            <a:r>
              <a:rPr lang="en-US" dirty="0"/>
              <a:t>The tweets can also be linked to other events within this timeline between the United States and China</a:t>
            </a:r>
          </a:p>
          <a:p>
            <a:endParaRPr lang="en-US" dirty="0"/>
          </a:p>
          <a:p>
            <a:r>
              <a:rPr lang="en-US" dirty="0"/>
              <a:t>United States and China need to demonstrate leadership and find a way to work together to combat the coronavirus</a:t>
            </a:r>
          </a:p>
          <a:p>
            <a:endParaRPr lang="en-US" dirty="0"/>
          </a:p>
          <a:p>
            <a:r>
              <a:rPr lang="en-US" dirty="0"/>
              <a:t>Should not defund the World Health Organization during a pandemic</a:t>
            </a:r>
          </a:p>
          <a:p>
            <a:endParaRPr lang="en-US" dirty="0"/>
          </a:p>
          <a:p>
            <a:r>
              <a:rPr lang="en-US" dirty="0"/>
              <a:t>President-elect Joe Biden plans to rejoin the WHO on 2021-01-20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F53DF7-BF08-42EF-87EE-D7D703219702}"/>
              </a:ext>
            </a:extLst>
          </p:cNvPr>
          <p:cNvSpPr txBox="1"/>
          <p:nvPr/>
        </p:nvSpPr>
        <p:spPr>
          <a:xfrm>
            <a:off x="10915650" y="6330950"/>
            <a:ext cx="438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18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26F8E5-5A8B-4C00-98E3-80EB4CDB714F}"/>
              </a:ext>
            </a:extLst>
          </p:cNvPr>
          <p:cNvSpPr txBox="1"/>
          <p:nvPr/>
        </p:nvSpPr>
        <p:spPr>
          <a:xfrm>
            <a:off x="3063432" y="6399932"/>
            <a:ext cx="6461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Evan Savaria, </a:t>
            </a:r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11/19/2020, Is the World Health Organization (WHO) influenced by Political Power?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02233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6943DA4-CF9D-468A-A621-13BF040D5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1000"/>
              </a:spcBef>
            </a:pPr>
            <a:r>
              <a:rPr lang="en-US" sz="4800" b="1" dirty="0">
                <a:solidFill>
                  <a:srgbClr val="143157"/>
                </a:solidFill>
                <a:ea typeface="+mn-ea"/>
                <a:cs typeface="+mn-cs"/>
              </a:rPr>
              <a:t>Outline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56F761-16C6-4BF4-BCB2-BF96221311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2020 Contributions to the WHO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Timeline of Events Between United States and China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China’s president meets with WHO Director-General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No Evidence of Transmission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WHO Deletes Tweet on Whistleblower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Measures Deemed Ineffective Against COVID-19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United States Suspends WHO Support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Immunity Certificates Considered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Conclusions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Final Thoughts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D33716-3B23-4B09-B093-BE173AE5750C}"/>
              </a:ext>
            </a:extLst>
          </p:cNvPr>
          <p:cNvSpPr txBox="1"/>
          <p:nvPr/>
        </p:nvSpPr>
        <p:spPr>
          <a:xfrm>
            <a:off x="10915650" y="6330950"/>
            <a:ext cx="438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ED2975-1F98-42E8-92B5-3AE068501340}"/>
              </a:ext>
            </a:extLst>
          </p:cNvPr>
          <p:cNvSpPr txBox="1"/>
          <p:nvPr/>
        </p:nvSpPr>
        <p:spPr>
          <a:xfrm>
            <a:off x="3063432" y="6399932"/>
            <a:ext cx="6461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Evan Savaria, </a:t>
            </a:r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11/19/2020, Is the World Health Organization (WHO) influenced by Political Power?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4999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D2C0BAE-565A-DB4F-825F-1C73CE79539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F12B5-992C-DD4F-8D28-CD49D728008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7939A1-58F4-4AF5-A5D9-4068C75D01D0}"/>
              </a:ext>
            </a:extLst>
          </p:cNvPr>
          <p:cNvSpPr txBox="1"/>
          <p:nvPr/>
        </p:nvSpPr>
        <p:spPr>
          <a:xfrm>
            <a:off x="10915650" y="6330950"/>
            <a:ext cx="438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0150BD-E533-45B1-A8F7-DCD3C1FE730E}"/>
              </a:ext>
            </a:extLst>
          </p:cNvPr>
          <p:cNvSpPr txBox="1"/>
          <p:nvPr/>
        </p:nvSpPr>
        <p:spPr>
          <a:xfrm>
            <a:off x="376177" y="1335955"/>
            <a:ext cx="1002311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The World Heath Organization consists of 194 Member States, across six regions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Their mission is to keep the world safe, allow all peoples to attain the highest possible level of health, and promote human rights for all.  </a:t>
            </a:r>
          </a:p>
          <a:p>
            <a:endParaRPr lang="en-US" sz="2400" dirty="0">
              <a:solidFill>
                <a:schemeClr val="bg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The WHO has be questioned for waiting months to declare the COVID-19 outbreak as a pandemic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The organization has been criticized in the news for showing favoritism towards China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Opinions of the World Health Organization are divided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C1AFD1-BD54-4ED8-933D-81B4CC1EC8AF}"/>
              </a:ext>
            </a:extLst>
          </p:cNvPr>
          <p:cNvSpPr txBox="1"/>
          <p:nvPr/>
        </p:nvSpPr>
        <p:spPr>
          <a:xfrm>
            <a:off x="3063432" y="6399932"/>
            <a:ext cx="6461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Evan Savaria, </a:t>
            </a:r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11/19/2020, Is the World Health Organization (WHO) influenced by Political Power?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DFA79F-6196-44DA-ACA4-A730AEC1AA59}"/>
              </a:ext>
            </a:extLst>
          </p:cNvPr>
          <p:cNvSpPr txBox="1"/>
          <p:nvPr/>
        </p:nvSpPr>
        <p:spPr>
          <a:xfrm>
            <a:off x="790937" y="3198003"/>
            <a:ext cx="836463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2"/>
              </a:rPr>
              <a:t>https://www.jpost.com/international/the-whos-response-to-covid-19-reveals-its-political-bias-opinion-625233</a:t>
            </a:r>
            <a:endParaRPr lang="en-US" sz="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DCE510-B7EF-4C29-9960-92E6F30C8377}"/>
              </a:ext>
            </a:extLst>
          </p:cNvPr>
          <p:cNvSpPr txBox="1"/>
          <p:nvPr/>
        </p:nvSpPr>
        <p:spPr>
          <a:xfrm>
            <a:off x="790937" y="2108288"/>
            <a:ext cx="174871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3"/>
              </a:rPr>
              <a:t>https://www.who.int/countries/</a:t>
            </a:r>
            <a:endParaRPr lang="en-US" sz="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5DDE9A-B4B7-4DD8-A264-230D2D493CF7}"/>
              </a:ext>
            </a:extLst>
          </p:cNvPr>
          <p:cNvSpPr txBox="1"/>
          <p:nvPr/>
        </p:nvSpPr>
        <p:spPr>
          <a:xfrm>
            <a:off x="848810" y="4322440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4"/>
              </a:rPr>
              <a:t>https://www.newstatesman.com/science-tech/2020/03/why-did-world-health-organisation-wait-so-long-declare-coronavirus-pandemic</a:t>
            </a:r>
            <a:endParaRPr lang="en-US" sz="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79CA1D-25D9-4DEB-83FE-76D84EF86818}"/>
              </a:ext>
            </a:extLst>
          </p:cNvPr>
          <p:cNvSpPr txBox="1"/>
          <p:nvPr/>
        </p:nvSpPr>
        <p:spPr>
          <a:xfrm>
            <a:off x="848810" y="5308049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5"/>
              </a:rPr>
              <a:t>https://www.cnn.com/2020/02/14/asia/coronavirus-who-china-intl-hnk/index.html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295902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D14480B-6AC9-45DA-9EB5-2AF5B079336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6316" y="458068"/>
            <a:ext cx="8533902" cy="877887"/>
          </a:xfrm>
        </p:spPr>
        <p:txBody>
          <a:bodyPr/>
          <a:lstStyle/>
          <a:p>
            <a:r>
              <a:rPr lang="en-US" dirty="0"/>
              <a:t>2020 Contributions to the World Health Organization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09C9454-585C-424A-BBA5-53C41543A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8183" y="1436269"/>
            <a:ext cx="6964152" cy="52274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6AC7131-47A9-4E7F-AB50-F48F55576AFE}"/>
              </a:ext>
            </a:extLst>
          </p:cNvPr>
          <p:cNvSpPr txBox="1"/>
          <p:nvPr/>
        </p:nvSpPr>
        <p:spPr>
          <a:xfrm>
            <a:off x="7596059" y="6146016"/>
            <a:ext cx="2997843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hlinkClick r:id="rId3"/>
              </a:rPr>
              <a:t>https://howmuch.net/articles/who-contribution</a:t>
            </a:r>
            <a:endParaRPr lang="en-US" sz="105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56EB29-124F-4065-AAF0-9AA22F2FBA79}"/>
              </a:ext>
            </a:extLst>
          </p:cNvPr>
          <p:cNvSpPr txBox="1"/>
          <p:nvPr/>
        </p:nvSpPr>
        <p:spPr>
          <a:xfrm>
            <a:off x="709024" y="2537724"/>
            <a:ext cx="418617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1. U.S.: $116M (24% of total)</a:t>
            </a:r>
            <a:br>
              <a:rPr lang="en-US" sz="1200" dirty="0"/>
            </a:br>
            <a:r>
              <a:rPr lang="en-US" sz="1200" dirty="0"/>
              <a:t>2. China: $57M (12% of total)</a:t>
            </a:r>
            <a:br>
              <a:rPr lang="en-US" sz="1200" dirty="0"/>
            </a:br>
            <a:r>
              <a:rPr lang="en-US" sz="1200" dirty="0"/>
              <a:t>3. Japan: $41M (8% of total)</a:t>
            </a:r>
            <a:br>
              <a:rPr lang="en-US" sz="1200" dirty="0"/>
            </a:br>
            <a:r>
              <a:rPr lang="en-US" sz="1200" dirty="0"/>
              <a:t>4. Germany: $29M (6% of total)</a:t>
            </a:r>
            <a:br>
              <a:rPr lang="en-US" sz="1200" dirty="0"/>
            </a:br>
            <a:r>
              <a:rPr lang="en-US" sz="1200" dirty="0"/>
              <a:t>5. U.K.: $22M (4% of total)</a:t>
            </a:r>
            <a:br>
              <a:rPr lang="en-US" sz="1200" dirty="0"/>
            </a:br>
            <a:r>
              <a:rPr lang="en-US" sz="1200" dirty="0"/>
              <a:t>6. France: $21M (4% of total)</a:t>
            </a:r>
            <a:br>
              <a:rPr lang="en-US" sz="1200" dirty="0"/>
            </a:br>
            <a:r>
              <a:rPr lang="en-US" sz="1200" dirty="0"/>
              <a:t>7. Italy: $16M (3% of total)</a:t>
            </a:r>
            <a:br>
              <a:rPr lang="en-US" sz="1200" dirty="0"/>
            </a:br>
            <a:r>
              <a:rPr lang="en-US" sz="1200" dirty="0"/>
              <a:t>8. Brazil: $14M (3% of total)</a:t>
            </a:r>
            <a:br>
              <a:rPr lang="en-US" sz="1200" dirty="0"/>
            </a:br>
            <a:r>
              <a:rPr lang="en-US" sz="1200" dirty="0"/>
              <a:t>9. Canada: $13M (2% of total)</a:t>
            </a:r>
            <a:br>
              <a:rPr lang="en-US" sz="1200" dirty="0"/>
            </a:br>
            <a:r>
              <a:rPr lang="en-US" sz="1200" dirty="0"/>
              <a:t>10. Russia: $12M (2% of total)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F08E167-F15F-44B3-A2EA-4D3A1DFDE3FF}"/>
              </a:ext>
            </a:extLst>
          </p:cNvPr>
          <p:cNvSpPr txBox="1"/>
          <p:nvPr/>
        </p:nvSpPr>
        <p:spPr>
          <a:xfrm>
            <a:off x="811824" y="2075934"/>
            <a:ext cx="22947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Top 10 Countries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81E78D1-617F-4E28-A650-2F587F82B06A}"/>
              </a:ext>
            </a:extLst>
          </p:cNvPr>
          <p:cNvSpPr txBox="1"/>
          <p:nvPr/>
        </p:nvSpPr>
        <p:spPr>
          <a:xfrm>
            <a:off x="3063432" y="6399932"/>
            <a:ext cx="6461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Evan Savaria, </a:t>
            </a:r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11/19/2020, Is the World Health Organization (WHO) influenced by Political Power?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275574-B3F5-4BA5-9C57-12682726E007}"/>
              </a:ext>
            </a:extLst>
          </p:cNvPr>
          <p:cNvSpPr txBox="1"/>
          <p:nvPr/>
        </p:nvSpPr>
        <p:spPr>
          <a:xfrm>
            <a:off x="10915650" y="6330950"/>
            <a:ext cx="438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156443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Oval 59">
            <a:extLst>
              <a:ext uri="{FF2B5EF4-FFF2-40B4-BE49-F238E27FC236}">
                <a16:creationId xmlns:a16="http://schemas.microsoft.com/office/drawing/2014/main" id="{490C38D0-831E-4750-8578-6B76654D3972}"/>
              </a:ext>
            </a:extLst>
          </p:cNvPr>
          <p:cNvSpPr/>
          <p:nvPr/>
        </p:nvSpPr>
        <p:spPr>
          <a:xfrm rot="19648045">
            <a:off x="8852707" y="1029018"/>
            <a:ext cx="1861175" cy="551294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rgbClr val="0E2E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783A5E-8DFD-4C67-BED7-9BB1B8FBF9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6315" y="458068"/>
            <a:ext cx="9926719" cy="877887"/>
          </a:xfrm>
        </p:spPr>
        <p:txBody>
          <a:bodyPr/>
          <a:lstStyle/>
          <a:p>
            <a:r>
              <a:rPr lang="en-US" dirty="0"/>
              <a:t>WHO Timeline of COVID-19 Events between United States and China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FFAAE70-9BFF-4E90-AAC5-50C743ED8753}"/>
              </a:ext>
            </a:extLst>
          </p:cNvPr>
          <p:cNvCxnSpPr/>
          <p:nvPr/>
        </p:nvCxnSpPr>
        <p:spPr>
          <a:xfrm>
            <a:off x="1608881" y="3703899"/>
            <a:ext cx="932919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F81EDD5-2ADF-4A62-9DDE-67B146A28B4C}"/>
              </a:ext>
            </a:extLst>
          </p:cNvPr>
          <p:cNvCxnSpPr>
            <a:cxnSpLocks/>
          </p:cNvCxnSpPr>
          <p:nvPr/>
        </p:nvCxnSpPr>
        <p:spPr>
          <a:xfrm flipV="1">
            <a:off x="1790409" y="2976880"/>
            <a:ext cx="0" cy="71448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6F9C4F8-B7D9-4252-BE2C-D990CEC9A0D0}"/>
              </a:ext>
            </a:extLst>
          </p:cNvPr>
          <p:cNvSpPr txBox="1"/>
          <p:nvPr/>
        </p:nvSpPr>
        <p:spPr>
          <a:xfrm>
            <a:off x="1434878" y="1792244"/>
            <a:ext cx="107716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2019-12-31</a:t>
            </a:r>
          </a:p>
          <a:p>
            <a:r>
              <a:rPr lang="en-US" sz="1200" dirty="0">
                <a:solidFill>
                  <a:srgbClr val="FF0000"/>
                </a:solidFill>
              </a:rPr>
              <a:t>China Reports a group of pneumonia cases to the WHO</a:t>
            </a:r>
          </a:p>
          <a:p>
            <a:endParaRPr lang="en-US" sz="1200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DB0CDF9-A1CE-410B-89AE-F218C8630922}"/>
              </a:ext>
            </a:extLst>
          </p:cNvPr>
          <p:cNvCxnSpPr>
            <a:cxnSpLocks/>
          </p:cNvCxnSpPr>
          <p:nvPr/>
        </p:nvCxnSpPr>
        <p:spPr>
          <a:xfrm flipV="1">
            <a:off x="3570790" y="2976880"/>
            <a:ext cx="0" cy="71448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AC5D71C-E54B-47D2-88C1-DF5CEF3BB920}"/>
              </a:ext>
            </a:extLst>
          </p:cNvPr>
          <p:cNvSpPr txBox="1"/>
          <p:nvPr/>
        </p:nvSpPr>
        <p:spPr>
          <a:xfrm>
            <a:off x="3090247" y="2175459"/>
            <a:ext cx="17363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2020-01-30</a:t>
            </a:r>
          </a:p>
          <a:p>
            <a:r>
              <a:rPr lang="en-US" sz="1200" dirty="0">
                <a:solidFill>
                  <a:srgbClr val="0070C0"/>
                </a:solidFill>
              </a:rPr>
              <a:t>WHO Congratulates China for Virus Containment</a:t>
            </a:r>
          </a:p>
          <a:p>
            <a:endParaRPr lang="en-US" sz="120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F0E0AD1-422B-4F63-8D86-720F581227CC}"/>
              </a:ext>
            </a:extLst>
          </p:cNvPr>
          <p:cNvCxnSpPr>
            <a:cxnSpLocks/>
          </p:cNvCxnSpPr>
          <p:nvPr/>
        </p:nvCxnSpPr>
        <p:spPr>
          <a:xfrm flipV="1">
            <a:off x="4895097" y="3720985"/>
            <a:ext cx="0" cy="99443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D094C3BE-E969-4DCB-8A47-2C082C65E793}"/>
              </a:ext>
            </a:extLst>
          </p:cNvPr>
          <p:cNvSpPr txBox="1"/>
          <p:nvPr/>
        </p:nvSpPr>
        <p:spPr>
          <a:xfrm>
            <a:off x="4360365" y="4688114"/>
            <a:ext cx="14545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2020-02-07</a:t>
            </a:r>
          </a:p>
          <a:p>
            <a:r>
              <a:rPr lang="en-US" sz="1200" dirty="0">
                <a:solidFill>
                  <a:srgbClr val="0070C0"/>
                </a:solidFill>
              </a:rPr>
              <a:t>WHO deletes Tweet Recognizing Death of Dr. Li Wenliang</a:t>
            </a:r>
          </a:p>
          <a:p>
            <a:endParaRPr lang="en-US" sz="1200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4990B52-4C2F-4030-B6A1-7A7E04D2B812}"/>
              </a:ext>
            </a:extLst>
          </p:cNvPr>
          <p:cNvCxnSpPr/>
          <p:nvPr/>
        </p:nvCxnSpPr>
        <p:spPr>
          <a:xfrm flipV="1">
            <a:off x="7614984" y="3259238"/>
            <a:ext cx="0" cy="43212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A358759-8186-4A8F-B67D-B4AD7E6D3B1C}"/>
              </a:ext>
            </a:extLst>
          </p:cNvPr>
          <p:cNvSpPr txBox="1"/>
          <p:nvPr/>
        </p:nvSpPr>
        <p:spPr>
          <a:xfrm>
            <a:off x="7271723" y="2254284"/>
            <a:ext cx="11489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2020-03-11</a:t>
            </a:r>
          </a:p>
          <a:p>
            <a:r>
              <a:rPr lang="en-US" sz="1200" dirty="0">
                <a:solidFill>
                  <a:srgbClr val="0070C0"/>
                </a:solidFill>
              </a:rPr>
              <a:t>WHO announces COVID-19 a pandemic</a:t>
            </a:r>
          </a:p>
          <a:p>
            <a:endParaRPr lang="en-US" sz="120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B36BFE0-9DFC-4A79-9990-09142C6B6704}"/>
              </a:ext>
            </a:extLst>
          </p:cNvPr>
          <p:cNvCxnSpPr/>
          <p:nvPr/>
        </p:nvCxnSpPr>
        <p:spPr>
          <a:xfrm flipV="1">
            <a:off x="2024129" y="3702421"/>
            <a:ext cx="0" cy="43212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AFE3A26-9C51-4D8E-B489-D864DA1A8132}"/>
              </a:ext>
            </a:extLst>
          </p:cNvPr>
          <p:cNvSpPr txBox="1"/>
          <p:nvPr/>
        </p:nvSpPr>
        <p:spPr>
          <a:xfrm>
            <a:off x="887544" y="3925780"/>
            <a:ext cx="163010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2020-01-29</a:t>
            </a:r>
          </a:p>
          <a:p>
            <a:r>
              <a:rPr lang="en-US" sz="1200" dirty="0">
                <a:solidFill>
                  <a:srgbClr val="0070C0"/>
                </a:solidFill>
              </a:rPr>
              <a:t>WHO Director-General Tedros Adhanom Ghebreyesus meets with Xi Jinping</a:t>
            </a:r>
          </a:p>
          <a:p>
            <a:endParaRPr lang="en-US" sz="1200" b="1" dirty="0"/>
          </a:p>
          <a:p>
            <a:endParaRPr lang="en-US" sz="1200" dirty="0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2BA3184-E6A8-45A0-B9AF-0F14A50DD074}"/>
              </a:ext>
            </a:extLst>
          </p:cNvPr>
          <p:cNvCxnSpPr/>
          <p:nvPr/>
        </p:nvCxnSpPr>
        <p:spPr>
          <a:xfrm flipV="1">
            <a:off x="6693528" y="3720984"/>
            <a:ext cx="0" cy="43212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EBDB945E-6B8C-4D35-9D9D-03F7A7393974}"/>
              </a:ext>
            </a:extLst>
          </p:cNvPr>
          <p:cNvSpPr txBox="1"/>
          <p:nvPr/>
        </p:nvSpPr>
        <p:spPr>
          <a:xfrm>
            <a:off x="5976203" y="4157870"/>
            <a:ext cx="13949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2020-03-07</a:t>
            </a:r>
          </a:p>
          <a:p>
            <a:r>
              <a:rPr lang="en-US" sz="1200" dirty="0">
                <a:solidFill>
                  <a:srgbClr val="0070C0"/>
                </a:solidFill>
              </a:rPr>
              <a:t>WHO removes Herbal remedies from Measures Deemed Ineffective list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234A971-3713-42CD-85F2-45A0A437F5FD}"/>
              </a:ext>
            </a:extLst>
          </p:cNvPr>
          <p:cNvSpPr txBox="1"/>
          <p:nvPr/>
        </p:nvSpPr>
        <p:spPr>
          <a:xfrm>
            <a:off x="4566491" y="1432606"/>
            <a:ext cx="442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(First 6 months of Exposure)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CBC2E8DB-3A9B-4FB5-B234-423B1CBD1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7518" y="5503952"/>
            <a:ext cx="970128" cy="432122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C797742A-248C-4502-8519-3174FF4B2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4835" y="5389799"/>
            <a:ext cx="970128" cy="432122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3A81A93-2C83-4659-849D-62C6E3C28C4A}"/>
              </a:ext>
            </a:extLst>
          </p:cNvPr>
          <p:cNvCxnSpPr/>
          <p:nvPr/>
        </p:nvCxnSpPr>
        <p:spPr>
          <a:xfrm flipV="1">
            <a:off x="3723190" y="3691360"/>
            <a:ext cx="0" cy="43212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DF36B7AB-7216-4F38-BE70-829391A46CF6}"/>
              </a:ext>
            </a:extLst>
          </p:cNvPr>
          <p:cNvSpPr txBox="1"/>
          <p:nvPr/>
        </p:nvSpPr>
        <p:spPr>
          <a:xfrm>
            <a:off x="3143192" y="4183868"/>
            <a:ext cx="14232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2020-01-31</a:t>
            </a:r>
          </a:p>
          <a:p>
            <a:r>
              <a:rPr lang="en-US" sz="1200" dirty="0">
                <a:solidFill>
                  <a:srgbClr val="00B050"/>
                </a:solidFill>
              </a:rPr>
              <a:t>United States imposes travel restrictions</a:t>
            </a:r>
          </a:p>
          <a:p>
            <a:endParaRPr lang="en-US" sz="12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466DE61-B144-498C-996D-F0C8CC995C58}"/>
              </a:ext>
            </a:extLst>
          </p:cNvPr>
          <p:cNvSpPr txBox="1"/>
          <p:nvPr/>
        </p:nvSpPr>
        <p:spPr>
          <a:xfrm>
            <a:off x="2262075" y="4779978"/>
            <a:ext cx="100188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2020-01-14</a:t>
            </a:r>
          </a:p>
          <a:p>
            <a:r>
              <a:rPr lang="en-US" sz="1200" dirty="0">
                <a:solidFill>
                  <a:srgbClr val="0070C0"/>
                </a:solidFill>
              </a:rPr>
              <a:t>WHO states no evidence of human-human transmission</a:t>
            </a:r>
          </a:p>
          <a:p>
            <a:endParaRPr lang="en-US" sz="120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8D1ACFA-52E3-4CA9-B73A-E92411E538B5}"/>
              </a:ext>
            </a:extLst>
          </p:cNvPr>
          <p:cNvCxnSpPr>
            <a:cxnSpLocks/>
          </p:cNvCxnSpPr>
          <p:nvPr/>
        </p:nvCxnSpPr>
        <p:spPr>
          <a:xfrm flipV="1">
            <a:off x="2742750" y="3720984"/>
            <a:ext cx="0" cy="99444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4CBB51C9-0AFC-42C7-A7A5-C183F7148B75}"/>
              </a:ext>
            </a:extLst>
          </p:cNvPr>
          <p:cNvSpPr/>
          <p:nvPr/>
        </p:nvSpPr>
        <p:spPr>
          <a:xfrm rot="3186698">
            <a:off x="1766052" y="1167508"/>
            <a:ext cx="1713726" cy="4713964"/>
          </a:xfrm>
          <a:prstGeom prst="ellipse">
            <a:avLst/>
          </a:prstGeom>
          <a:noFill/>
          <a:ln>
            <a:solidFill>
              <a:srgbClr val="0E2E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F1FD8091-30C0-45B6-B42D-324D0267E511}"/>
              </a:ext>
            </a:extLst>
          </p:cNvPr>
          <p:cNvSpPr/>
          <p:nvPr/>
        </p:nvSpPr>
        <p:spPr>
          <a:xfrm rot="3186698">
            <a:off x="2401267" y="3649173"/>
            <a:ext cx="1420543" cy="2891656"/>
          </a:xfrm>
          <a:prstGeom prst="ellipse">
            <a:avLst/>
          </a:prstGeom>
          <a:noFill/>
          <a:ln>
            <a:solidFill>
              <a:srgbClr val="0E2E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8E6E39B-212C-4A12-990B-AEDBB3CB43E0}"/>
              </a:ext>
            </a:extLst>
          </p:cNvPr>
          <p:cNvCxnSpPr/>
          <p:nvPr/>
        </p:nvCxnSpPr>
        <p:spPr>
          <a:xfrm flipV="1">
            <a:off x="4895097" y="3288862"/>
            <a:ext cx="0" cy="43212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867EB690-CB49-41CC-ABC3-C545D14938A2}"/>
              </a:ext>
            </a:extLst>
          </p:cNvPr>
          <p:cNvSpPr txBox="1"/>
          <p:nvPr/>
        </p:nvSpPr>
        <p:spPr>
          <a:xfrm>
            <a:off x="4694268" y="2310493"/>
            <a:ext cx="10771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2020-02-07</a:t>
            </a:r>
          </a:p>
          <a:p>
            <a:r>
              <a:rPr lang="en-US" sz="1200" dirty="0">
                <a:solidFill>
                  <a:srgbClr val="FF0000"/>
                </a:solidFill>
              </a:rPr>
              <a:t>China censors death of Dr. Li Wenliang on Weibo </a:t>
            </a:r>
          </a:p>
          <a:p>
            <a:endParaRPr lang="en-US" sz="1200" dirty="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51C4EB9-A365-43F7-A541-D733D296C5CA}"/>
              </a:ext>
            </a:extLst>
          </p:cNvPr>
          <p:cNvSpPr/>
          <p:nvPr/>
        </p:nvSpPr>
        <p:spPr>
          <a:xfrm rot="245137">
            <a:off x="4355183" y="1843649"/>
            <a:ext cx="1470047" cy="4563431"/>
          </a:xfrm>
          <a:prstGeom prst="ellipse">
            <a:avLst/>
          </a:prstGeom>
          <a:noFill/>
          <a:ln>
            <a:solidFill>
              <a:srgbClr val="0E2E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12EDADB4-07E3-41FD-BC98-AECD5EFA893D}"/>
              </a:ext>
            </a:extLst>
          </p:cNvPr>
          <p:cNvCxnSpPr>
            <a:cxnSpLocks/>
          </p:cNvCxnSpPr>
          <p:nvPr/>
        </p:nvCxnSpPr>
        <p:spPr>
          <a:xfrm flipV="1">
            <a:off x="6273478" y="3449708"/>
            <a:ext cx="0" cy="25271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3DC4B87C-AC6E-4408-AA84-77B73498B688}"/>
              </a:ext>
            </a:extLst>
          </p:cNvPr>
          <p:cNvSpPr txBox="1"/>
          <p:nvPr/>
        </p:nvSpPr>
        <p:spPr>
          <a:xfrm>
            <a:off x="5992330" y="2478336"/>
            <a:ext cx="13949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2020-02-12</a:t>
            </a:r>
          </a:p>
          <a:p>
            <a:r>
              <a:rPr lang="en-US" sz="1200" dirty="0">
                <a:solidFill>
                  <a:srgbClr val="FF0000"/>
                </a:solidFill>
              </a:rPr>
              <a:t>China promotes traditional Chinese Medicine and Western Medicine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752EB687-388C-4483-9C2F-974AE35ABC21}"/>
              </a:ext>
            </a:extLst>
          </p:cNvPr>
          <p:cNvSpPr/>
          <p:nvPr/>
        </p:nvSpPr>
        <p:spPr>
          <a:xfrm>
            <a:off x="5841124" y="1808537"/>
            <a:ext cx="1530020" cy="4591395"/>
          </a:xfrm>
          <a:prstGeom prst="ellipse">
            <a:avLst/>
          </a:prstGeom>
          <a:noFill/>
          <a:ln>
            <a:solidFill>
              <a:srgbClr val="0E2E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9A412217-D030-4F1C-AFCE-E9EB8626247A}"/>
              </a:ext>
            </a:extLst>
          </p:cNvPr>
          <p:cNvCxnSpPr>
            <a:cxnSpLocks/>
          </p:cNvCxnSpPr>
          <p:nvPr/>
        </p:nvCxnSpPr>
        <p:spPr>
          <a:xfrm flipV="1">
            <a:off x="8672646" y="2746318"/>
            <a:ext cx="0" cy="97693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0335D695-D5F4-4DED-8A84-B7119E2AF02D}"/>
              </a:ext>
            </a:extLst>
          </p:cNvPr>
          <p:cNvSpPr txBox="1"/>
          <p:nvPr/>
        </p:nvSpPr>
        <p:spPr>
          <a:xfrm>
            <a:off x="7966700" y="4116933"/>
            <a:ext cx="13949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2020-04-15</a:t>
            </a:r>
          </a:p>
          <a:p>
            <a:r>
              <a:rPr lang="en-US" sz="1200" dirty="0">
                <a:solidFill>
                  <a:srgbClr val="00B050"/>
                </a:solidFill>
              </a:rPr>
              <a:t>United States suspends WHO financial support</a:t>
            </a:r>
          </a:p>
          <a:p>
            <a:endParaRPr lang="en-US" sz="12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3E9FB57C-6F8F-4833-A673-1E1FD55644F1}"/>
              </a:ext>
            </a:extLst>
          </p:cNvPr>
          <p:cNvSpPr txBox="1"/>
          <p:nvPr/>
        </p:nvSpPr>
        <p:spPr>
          <a:xfrm>
            <a:off x="10267484" y="2109112"/>
            <a:ext cx="13949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2020-04-23</a:t>
            </a:r>
          </a:p>
          <a:p>
            <a:r>
              <a:rPr lang="en-US" sz="1200" dirty="0">
                <a:solidFill>
                  <a:srgbClr val="FF0000"/>
                </a:solidFill>
              </a:rPr>
              <a:t>China Donates $30M to Support the WHO</a:t>
            </a:r>
          </a:p>
          <a:p>
            <a:endParaRPr lang="en-US" sz="1200" dirty="0"/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61ACCD8-C110-4654-AFDD-325AC70556B9}"/>
              </a:ext>
            </a:extLst>
          </p:cNvPr>
          <p:cNvCxnSpPr/>
          <p:nvPr/>
        </p:nvCxnSpPr>
        <p:spPr>
          <a:xfrm flipV="1">
            <a:off x="8834483" y="3702421"/>
            <a:ext cx="0" cy="43212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A7305352-E107-4D72-BCCD-961287F2F595}"/>
              </a:ext>
            </a:extLst>
          </p:cNvPr>
          <p:cNvCxnSpPr/>
          <p:nvPr/>
        </p:nvCxnSpPr>
        <p:spPr>
          <a:xfrm flipV="1">
            <a:off x="10625524" y="3720984"/>
            <a:ext cx="0" cy="43212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7" name="Picture 66">
            <a:extLst>
              <a:ext uri="{FF2B5EF4-FFF2-40B4-BE49-F238E27FC236}">
                <a16:creationId xmlns:a16="http://schemas.microsoft.com/office/drawing/2014/main" id="{2AB6DCB8-F042-4CCB-BD1F-3F5C1DE97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7679" y="5271824"/>
            <a:ext cx="970128" cy="432122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9EF98893-9A5E-4B11-BF2A-F9D82962FABD}"/>
              </a:ext>
            </a:extLst>
          </p:cNvPr>
          <p:cNvSpPr txBox="1"/>
          <p:nvPr/>
        </p:nvSpPr>
        <p:spPr>
          <a:xfrm>
            <a:off x="8345728" y="1775602"/>
            <a:ext cx="13949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2020-04-10</a:t>
            </a:r>
          </a:p>
          <a:p>
            <a:r>
              <a:rPr lang="en-US" sz="1200" dirty="0">
                <a:solidFill>
                  <a:srgbClr val="0070C0"/>
                </a:solidFill>
              </a:rPr>
              <a:t>United States considers immunity certificates</a:t>
            </a:r>
          </a:p>
          <a:p>
            <a:endParaRPr lang="en-US" sz="1200" dirty="0"/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C81EB6D6-FAE1-495E-B191-60713E252C8D}"/>
              </a:ext>
            </a:extLst>
          </p:cNvPr>
          <p:cNvCxnSpPr>
            <a:cxnSpLocks/>
          </p:cNvCxnSpPr>
          <p:nvPr/>
        </p:nvCxnSpPr>
        <p:spPr>
          <a:xfrm flipV="1">
            <a:off x="10509113" y="2910657"/>
            <a:ext cx="0" cy="79176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5F250744-F4A4-49FE-BCED-070ED0326BB1}"/>
              </a:ext>
            </a:extLst>
          </p:cNvPr>
          <p:cNvSpPr/>
          <p:nvPr/>
        </p:nvSpPr>
        <p:spPr>
          <a:xfrm rot="3024786">
            <a:off x="8784889" y="897461"/>
            <a:ext cx="1691806" cy="5270254"/>
          </a:xfrm>
          <a:prstGeom prst="ellipse">
            <a:avLst/>
          </a:prstGeom>
          <a:noFill/>
          <a:ln>
            <a:solidFill>
              <a:srgbClr val="0E2E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93314BB-602D-4CB1-8ED7-DB77CB002F46}"/>
              </a:ext>
            </a:extLst>
          </p:cNvPr>
          <p:cNvSpPr txBox="1"/>
          <p:nvPr/>
        </p:nvSpPr>
        <p:spPr>
          <a:xfrm>
            <a:off x="10105563" y="4212547"/>
            <a:ext cx="13949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2020-04-24</a:t>
            </a:r>
          </a:p>
          <a:p>
            <a:r>
              <a:rPr lang="en-US" sz="1200" dirty="0">
                <a:solidFill>
                  <a:srgbClr val="0070C0"/>
                </a:solidFill>
              </a:rPr>
              <a:t>WHO deletes Tweet warning about reinfection</a:t>
            </a:r>
          </a:p>
          <a:p>
            <a:r>
              <a:rPr lang="en-US" sz="1200" dirty="0">
                <a:solidFill>
                  <a:srgbClr val="0070C0"/>
                </a:solidFill>
              </a:rPr>
              <a:t>uncertainty</a:t>
            </a:r>
          </a:p>
          <a:p>
            <a:endParaRPr lang="en-US" sz="1200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DDE647D-E53D-4665-B7E4-F2002B9E9E27}"/>
              </a:ext>
            </a:extLst>
          </p:cNvPr>
          <p:cNvSpPr txBox="1"/>
          <p:nvPr/>
        </p:nvSpPr>
        <p:spPr>
          <a:xfrm>
            <a:off x="3063432" y="6399932"/>
            <a:ext cx="6461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Evan Savaria, </a:t>
            </a:r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11/19/2020, Is the World Health Organization (WHO) influenced by Political Power?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1C881810-8FB7-4434-91B9-33B8ED1A7948}"/>
              </a:ext>
            </a:extLst>
          </p:cNvPr>
          <p:cNvSpPr txBox="1"/>
          <p:nvPr/>
        </p:nvSpPr>
        <p:spPr>
          <a:xfrm>
            <a:off x="10915650" y="6330950"/>
            <a:ext cx="438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082741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141AD2-1EDE-4E6F-94C7-97BBB644A72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6316" y="458068"/>
            <a:ext cx="7171947" cy="877887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China Reports a Group of Pneumonia Cases to the WHO</a:t>
            </a:r>
          </a:p>
          <a:p>
            <a:r>
              <a:rPr lang="en-US" dirty="0"/>
              <a:t>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D230F-6166-4DFF-9845-722EB601EEC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76316" y="1347445"/>
            <a:ext cx="10910872" cy="4490980"/>
          </a:xfrm>
        </p:spPr>
        <p:txBody>
          <a:bodyPr>
            <a:normAutofit/>
          </a:bodyPr>
          <a:lstStyle/>
          <a:p>
            <a:r>
              <a:rPr lang="en-US" sz="2800" dirty="0"/>
              <a:t>On </a:t>
            </a:r>
            <a:r>
              <a:rPr lang="en-US" sz="2800" b="1" dirty="0"/>
              <a:t>December 31, 2019 </a:t>
            </a:r>
            <a:r>
              <a:rPr lang="en-US" sz="2800" dirty="0"/>
              <a:t>the WHO office located in China was informed of several cases regarding an unknown form of pneumonia </a:t>
            </a:r>
          </a:p>
          <a:p>
            <a:endParaRPr lang="en-US" sz="2800" dirty="0"/>
          </a:p>
          <a:p>
            <a:r>
              <a:rPr lang="en-US" sz="2800" dirty="0"/>
              <a:t>The organization reported there was no evidence of human to human transmission</a:t>
            </a:r>
          </a:p>
          <a:p>
            <a:pPr lvl="1"/>
            <a:r>
              <a:rPr lang="en-US" sz="2400" dirty="0"/>
              <a:t>Unable to make a risk assessment due to limited information</a:t>
            </a:r>
          </a:p>
          <a:p>
            <a:endParaRPr lang="en-US" sz="2800" dirty="0"/>
          </a:p>
          <a:p>
            <a:r>
              <a:rPr lang="en-US" sz="2800" dirty="0"/>
              <a:t>At that time the WHO did not recommend specific travel measures and advised against travel and trade restrictions on China</a:t>
            </a:r>
          </a:p>
          <a:p>
            <a:endParaRPr 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B043BF-ACC6-44B0-B84A-60B4FB6F96E7}"/>
              </a:ext>
            </a:extLst>
          </p:cNvPr>
          <p:cNvSpPr txBox="1"/>
          <p:nvPr/>
        </p:nvSpPr>
        <p:spPr>
          <a:xfrm>
            <a:off x="876316" y="5838425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2"/>
              </a:rPr>
              <a:t>https://www.who.int/csr/don/05-january-2020-pneumonia-of-unkown-cause-china/en/</a:t>
            </a:r>
            <a:endParaRPr lang="en-US" sz="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09C431-70E4-4B2B-A7BD-BAAF115D3D4A}"/>
              </a:ext>
            </a:extLst>
          </p:cNvPr>
          <p:cNvSpPr txBox="1"/>
          <p:nvPr/>
        </p:nvSpPr>
        <p:spPr>
          <a:xfrm>
            <a:off x="3063432" y="6399932"/>
            <a:ext cx="6461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Evan Savaria, </a:t>
            </a:r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11/19/2020, Is the World Health Organization (WHO) influenced by Political Power?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82EDAC-F713-4551-A668-7936A8D858C0}"/>
              </a:ext>
            </a:extLst>
          </p:cNvPr>
          <p:cNvSpPr txBox="1"/>
          <p:nvPr/>
        </p:nvSpPr>
        <p:spPr>
          <a:xfrm>
            <a:off x="10915650" y="6330950"/>
            <a:ext cx="438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161066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1AA12E-05E7-432F-BE5E-4B7FE1A35FF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6315" y="458068"/>
            <a:ext cx="9664685" cy="877887"/>
          </a:xfrm>
        </p:spPr>
        <p:txBody>
          <a:bodyPr>
            <a:normAutofit/>
          </a:bodyPr>
          <a:lstStyle/>
          <a:p>
            <a:r>
              <a:rPr lang="en-US" sz="2400" dirty="0"/>
              <a:t>WHO Director-General Tedros Adhanom Ghebreyesus meets with Xi Jinping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E8077D-81F6-49D0-8D28-B2B1546105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China’s president Xi Jinping met with World Health Organization Director-General Tedros Adhanom Ghebreyesus in Beijing on </a:t>
            </a:r>
            <a:r>
              <a:rPr lang="en-US" b="1" dirty="0"/>
              <a:t>January 29, 2020</a:t>
            </a:r>
          </a:p>
          <a:p>
            <a:r>
              <a:rPr lang="en-US" dirty="0"/>
              <a:t>Xi explains the Chinese government has been timely, open, and transparent about the virus and welcomes the WHO to participate in the containment effort</a:t>
            </a:r>
          </a:p>
          <a:p>
            <a:r>
              <a:rPr lang="en-US" dirty="0"/>
              <a:t>Tedros states that the WHO firmly supports China’s measures against the virus and is ready to cooperate with China to provide assistance</a:t>
            </a:r>
          </a:p>
          <a:p>
            <a:r>
              <a:rPr lang="en-US" dirty="0"/>
              <a:t>Tedros speaks highly of China’s role and contribution to global public health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8360ED-396D-48BC-AD66-927FA3937BFB}"/>
              </a:ext>
            </a:extLst>
          </p:cNvPr>
          <p:cNvSpPr txBox="1"/>
          <p:nvPr/>
        </p:nvSpPr>
        <p:spPr>
          <a:xfrm>
            <a:off x="1087891" y="6093964"/>
            <a:ext cx="6094638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2"/>
              </a:rPr>
              <a:t>https://www.fmprc.gov.cn/mfa_eng/zxxx_662805/t1737014.shtml</a:t>
            </a:r>
            <a:endParaRPr lang="en-US" sz="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B7414A-30EA-40D5-B9B4-26EACD1BF670}"/>
              </a:ext>
            </a:extLst>
          </p:cNvPr>
          <p:cNvSpPr txBox="1"/>
          <p:nvPr/>
        </p:nvSpPr>
        <p:spPr>
          <a:xfrm>
            <a:off x="3063432" y="6399932"/>
            <a:ext cx="6461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Evan Savaria, </a:t>
            </a:r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11/19/2020, Is the World Health Organization (WHO) influenced by Political Power?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C7705B-4B44-4937-B12B-2E9048E516ED}"/>
              </a:ext>
            </a:extLst>
          </p:cNvPr>
          <p:cNvSpPr txBox="1"/>
          <p:nvPr/>
        </p:nvSpPr>
        <p:spPr>
          <a:xfrm>
            <a:off x="10915650" y="6330950"/>
            <a:ext cx="438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55223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1FE24F-8B4B-4722-B1D2-31DDE31B2D7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6316" y="458068"/>
            <a:ext cx="9151218" cy="877887"/>
          </a:xfrm>
        </p:spPr>
        <p:txBody>
          <a:bodyPr/>
          <a:lstStyle/>
          <a:p>
            <a:r>
              <a:rPr lang="en-US" dirty="0"/>
              <a:t>WHO Congratulates China for Virus Containment after Visit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1B2AEB-C4B8-49AE-B6DF-84014AE8DA1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5897" y="1318770"/>
            <a:ext cx="8808143" cy="1058846"/>
          </a:xfrm>
        </p:spPr>
        <p:txBody>
          <a:bodyPr>
            <a:normAutofit fontScale="92500" lnSpcReduction="10000"/>
          </a:bodyPr>
          <a:lstStyle/>
          <a:p>
            <a:r>
              <a:rPr lang="en-US" sz="1800" dirty="0"/>
              <a:t>After</a:t>
            </a:r>
            <a:r>
              <a:rPr lang="en-US" sz="1600" dirty="0"/>
              <a:t> </a:t>
            </a:r>
            <a:r>
              <a:rPr lang="en-US" sz="1800" dirty="0"/>
              <a:t>Tedros Ghebreyesus met with Xi in January, he posted a tweet describing the great success China had containing the virus</a:t>
            </a:r>
          </a:p>
          <a:p>
            <a:r>
              <a:rPr lang="en-US" sz="1800" dirty="0"/>
              <a:t>Over a month later WHO describes COVID-19 as being widespread and characterized the spread as a pandemic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81BF55-EEB8-4325-8DB2-47823E7C0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009" y="2675687"/>
            <a:ext cx="6902726" cy="17354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FC364BC-4BBC-4A09-9EC2-4BC0A41D2A7E}"/>
              </a:ext>
            </a:extLst>
          </p:cNvPr>
          <p:cNvSpPr txBox="1"/>
          <p:nvPr/>
        </p:nvSpPr>
        <p:spPr>
          <a:xfrm>
            <a:off x="2130320" y="5678066"/>
            <a:ext cx="865452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b="1" dirty="0">
                <a:solidFill>
                  <a:schemeClr val="bg1">
                    <a:lumMod val="50000"/>
                  </a:schemeClr>
                </a:solidFill>
              </a:rPr>
              <a:t>2020-03-11: WHO makes an assessment that COVID-19 could be characterized as a pandemic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6DBB31-20A9-4B0A-82E0-F0A6F147C815}"/>
              </a:ext>
            </a:extLst>
          </p:cNvPr>
          <p:cNvSpPr txBox="1"/>
          <p:nvPr/>
        </p:nvSpPr>
        <p:spPr>
          <a:xfrm>
            <a:off x="2587906" y="4528683"/>
            <a:ext cx="436661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3"/>
              </a:rPr>
              <a:t>https://twitter.com/WHO/status/1222968023876763649</a:t>
            </a:r>
            <a:endParaRPr lang="en-US" sz="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F50773-6302-4A42-BD8D-03FB177635F3}"/>
              </a:ext>
            </a:extLst>
          </p:cNvPr>
          <p:cNvSpPr txBox="1"/>
          <p:nvPr/>
        </p:nvSpPr>
        <p:spPr>
          <a:xfrm>
            <a:off x="3063432" y="6399932"/>
            <a:ext cx="6461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Evan Savaria, </a:t>
            </a:r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11/19/2020, Is the World Health Organization (WHO) influenced by Political Power?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8A8C5A-D3A1-4D6D-8359-2273FA44EC48}"/>
              </a:ext>
            </a:extLst>
          </p:cNvPr>
          <p:cNvSpPr txBox="1"/>
          <p:nvPr/>
        </p:nvSpPr>
        <p:spPr>
          <a:xfrm>
            <a:off x="10915650" y="6330950"/>
            <a:ext cx="438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522016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CB415A0-5134-45D8-B7F3-415FD6E71E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76316" y="458068"/>
            <a:ext cx="7439644" cy="877887"/>
          </a:xfrm>
        </p:spPr>
        <p:txBody>
          <a:bodyPr/>
          <a:lstStyle/>
          <a:p>
            <a:r>
              <a:rPr lang="en-US" dirty="0"/>
              <a:t>No Evidence of Human-Human Transmission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8F8448-517A-48C4-B97C-E95494C6B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893" y="1696719"/>
            <a:ext cx="5125506" cy="36010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87077D9-E6FF-4D96-BD2C-9A234FB4BF27}"/>
              </a:ext>
            </a:extLst>
          </p:cNvPr>
          <p:cNvSpPr txBox="1"/>
          <p:nvPr/>
        </p:nvSpPr>
        <p:spPr>
          <a:xfrm>
            <a:off x="1132840" y="5550846"/>
            <a:ext cx="6096000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hlinkClick r:id="rId3"/>
              </a:rPr>
              <a:t>https://twitter.com/who/status/1217043229427761152?lang=en</a:t>
            </a:r>
            <a:endParaRPr lang="en-US" sz="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8F5106-1582-4E78-AC49-27A2A7E8C306}"/>
              </a:ext>
            </a:extLst>
          </p:cNvPr>
          <p:cNvSpPr txBox="1"/>
          <p:nvPr/>
        </p:nvSpPr>
        <p:spPr>
          <a:xfrm>
            <a:off x="7604760" y="1808480"/>
            <a:ext cx="34153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 January 14, 2020 WHO did not recognize the spread of the virus as a global emergency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spread of the virus was an emergency in China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97AA3A-3F74-4EEF-A643-4254F86307C8}"/>
              </a:ext>
            </a:extLst>
          </p:cNvPr>
          <p:cNvSpPr txBox="1"/>
          <p:nvPr/>
        </p:nvSpPr>
        <p:spPr>
          <a:xfrm>
            <a:off x="3063432" y="6399932"/>
            <a:ext cx="6461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Evan Savaria, </a:t>
            </a:r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11/19/2020, Is the World Health Organization (WHO) influenced by Political Power?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AB0A79-8C20-4EB4-B87A-9F1D2C815332}"/>
              </a:ext>
            </a:extLst>
          </p:cNvPr>
          <p:cNvSpPr txBox="1"/>
          <p:nvPr/>
        </p:nvSpPr>
        <p:spPr>
          <a:xfrm>
            <a:off x="10915650" y="6330950"/>
            <a:ext cx="4381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7983103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6478</TotalTime>
  <Words>2029</Words>
  <Application>Microsoft Office PowerPoint</Application>
  <PresentationFormat>Widescreen</PresentationFormat>
  <Paragraphs>205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Outline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Austin Manganiello</dc:creator>
  <cp:lastModifiedBy>Evan Savaria</cp:lastModifiedBy>
  <cp:revision>308</cp:revision>
  <cp:lastPrinted>2020-11-19T20:04:12Z</cp:lastPrinted>
  <dcterms:created xsi:type="dcterms:W3CDTF">2018-11-06T18:12:13Z</dcterms:created>
  <dcterms:modified xsi:type="dcterms:W3CDTF">2020-11-19T20:27:49Z</dcterms:modified>
</cp:coreProperties>
</file>

<file path=docProps/thumbnail.jpeg>
</file>